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0" r:id="rId2"/>
    <p:sldId id="257" r:id="rId3"/>
    <p:sldId id="321" r:id="rId4"/>
    <p:sldId id="259" r:id="rId5"/>
    <p:sldId id="350" r:id="rId6"/>
    <p:sldId id="351" r:id="rId7"/>
    <p:sldId id="352" r:id="rId8"/>
    <p:sldId id="289" r:id="rId9"/>
    <p:sldId id="353" r:id="rId10"/>
    <p:sldId id="354" r:id="rId11"/>
    <p:sldId id="355" r:id="rId12"/>
    <p:sldId id="356" r:id="rId13"/>
    <p:sldId id="290" r:id="rId14"/>
    <p:sldId id="357" r:id="rId15"/>
    <p:sldId id="358" r:id="rId16"/>
    <p:sldId id="291" r:id="rId17"/>
    <p:sldId id="359" r:id="rId18"/>
    <p:sldId id="360" r:id="rId19"/>
    <p:sldId id="361" r:id="rId20"/>
    <p:sldId id="325" r:id="rId21"/>
    <p:sldId id="362" r:id="rId22"/>
    <p:sldId id="363" r:id="rId23"/>
    <p:sldId id="364" r:id="rId24"/>
    <p:sldId id="365" r:id="rId25"/>
    <p:sldId id="366" r:id="rId26"/>
    <p:sldId id="367" r:id="rId27"/>
    <p:sldId id="369" r:id="rId28"/>
    <p:sldId id="368" r:id="rId29"/>
    <p:sldId id="326" r:id="rId30"/>
    <p:sldId id="370" r:id="rId31"/>
    <p:sldId id="349" r:id="rId32"/>
    <p:sldId id="371" r:id="rId33"/>
    <p:sldId id="30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遄" initials="刘" lastIdx="1" clrIdx="0">
    <p:extLst>
      <p:ext uri="{19B8F6BF-5375-455C-9EA6-DF929625EA0E}">
        <p15:presenceInfo xmlns:p15="http://schemas.microsoft.com/office/powerpoint/2012/main" xmlns="" userId="4bc785c90a62af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BF4"/>
    <a:srgbClr val="CBD5E8"/>
    <a:srgbClr val="007DDA"/>
    <a:srgbClr val="005696"/>
    <a:srgbClr val="6295B7"/>
    <a:srgbClr val="005DA2"/>
    <a:srgbClr val="0078D2"/>
    <a:srgbClr val="003760"/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4" autoAdjust="0"/>
    <p:restoredTop sz="94414" autoAdjust="0"/>
  </p:normalViewPr>
  <p:slideViewPr>
    <p:cSldViewPr snapToGrid="0">
      <p:cViewPr varScale="1">
        <p:scale>
          <a:sx n="108" d="100"/>
          <a:sy n="108" d="100"/>
        </p:scale>
        <p:origin x="-822" y="-78"/>
      </p:cViewPr>
      <p:guideLst>
        <p:guide orient="horz" pos="323"/>
        <p:guide orient="horz" pos="4020"/>
        <p:guide orient="horz" pos="2183"/>
        <p:guide pos="438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9C6B-68F6-4F8F-9BF0-69E32918309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63091-C114-4F9A-BB77-18C7C23C5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8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99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55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1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20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598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8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21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6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9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4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9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28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96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93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59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76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3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1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0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01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1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0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63091-C114-4F9A-BB77-18C7C23C50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服务部署静态网站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1650" y="6017309"/>
            <a:ext cx="86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任课教师：刘遄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www.LinuxProbe.com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E1D53DF-0D5A-4C6D-B719-C1501617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23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D48B98B-0053-4332-B1D6-F67E31A24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r="21654"/>
          <a:stretch/>
        </p:blipFill>
        <p:spPr>
          <a:xfrm>
            <a:off x="5162184" y="3304909"/>
            <a:ext cx="1867632" cy="18530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CFC885FF-F306-4EAF-8F98-9B7A1152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155" r="1888" b="2210"/>
          <a:stretch/>
        </p:blipFill>
        <p:spPr bwMode="auto">
          <a:xfrm>
            <a:off x="3010480" y="1370607"/>
            <a:ext cx="6171041" cy="4026342"/>
          </a:xfrm>
          <a:prstGeom prst="roundRect">
            <a:avLst>
              <a:gd name="adj" fmla="val 33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5337A562-FABD-47E8-B00C-886EDB365ECE}"/>
              </a:ext>
            </a:extLst>
          </p:cNvPr>
          <p:cNvSpPr txBox="1"/>
          <p:nvPr/>
        </p:nvSpPr>
        <p:spPr>
          <a:xfrm>
            <a:off x="4270783" y="5544451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服务主配置文件的参数结构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75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693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服务程序时最常用的参数以及用途描述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07B53CD3-7E86-45D5-A22D-E22AC01B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28954"/>
              </p:ext>
            </p:extLst>
          </p:nvPr>
        </p:nvGraphicFramePr>
        <p:xfrm>
          <a:off x="2115938" y="1441174"/>
          <a:ext cx="7960125" cy="4528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846">
                  <a:extLst>
                    <a:ext uri="{9D8B030D-6E8A-4147-A177-3AD203B41FA5}">
                      <a16:colId xmlns:a16="http://schemas.microsoft.com/office/drawing/2014/main" xmlns="" val="2556039566"/>
                    </a:ext>
                  </a:extLst>
                </a:gridCol>
                <a:gridCol w="5973279">
                  <a:extLst>
                    <a:ext uri="{9D8B030D-6E8A-4147-A177-3AD203B41FA5}">
                      <a16:colId xmlns:a16="http://schemas.microsoft.com/office/drawing/2014/main" xmlns="" val="2631978760"/>
                    </a:ext>
                  </a:extLst>
                </a:gridCol>
              </a:tblGrid>
              <a:tr h="543472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408827469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ServerRoot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服务目录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16361684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ServerAdmin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管理员邮箱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227298549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运行服务的用户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211785191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Group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运行服务的用户组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3981033192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ServerName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网站服务器的域名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41887946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DocumentRoot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网站数据目录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61095002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Listen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监听的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地址与端口号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771223377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DirectoryIndex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默认的索引页页面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54266968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错误日志文件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795617704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CustomLog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访问日志文件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775292935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Timeout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网页超时时间，默认为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427146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74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74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把保存网站数据的目录修改为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22D0514A-FEFE-41FF-B871-31791A408572}"/>
              </a:ext>
            </a:extLst>
          </p:cNvPr>
          <p:cNvSpPr/>
          <p:nvPr/>
        </p:nvSpPr>
        <p:spPr>
          <a:xfrm>
            <a:off x="880298" y="2170650"/>
            <a:ext cx="2632375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CEEE6ACB-5F87-41C1-B677-103DF7F8C9A1}"/>
              </a:ext>
            </a:extLst>
          </p:cNvPr>
          <p:cNvSpPr txBox="1"/>
          <p:nvPr/>
        </p:nvSpPr>
        <p:spPr>
          <a:xfrm>
            <a:off x="1016694" y="2683066"/>
            <a:ext cx="2322854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建立网站数据的保存目录，并创建首页文件。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E64B7AFE-FAFB-470D-A5FE-77389A2ABFB1}"/>
              </a:ext>
            </a:extLst>
          </p:cNvPr>
          <p:cNvSpPr/>
          <p:nvPr/>
        </p:nvSpPr>
        <p:spPr>
          <a:xfrm>
            <a:off x="884169" y="1834577"/>
            <a:ext cx="2648678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B265124-6C9F-47B6-97E5-903EB69C8B01}"/>
              </a:ext>
            </a:extLst>
          </p:cNvPr>
          <p:cNvSpPr txBox="1"/>
          <p:nvPr/>
        </p:nvSpPr>
        <p:spPr>
          <a:xfrm>
            <a:off x="1016693" y="21012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F96FB84E-09A0-43DC-8732-AA80D8EBBDD1}"/>
              </a:ext>
            </a:extLst>
          </p:cNvPr>
          <p:cNvSpPr/>
          <p:nvPr/>
        </p:nvSpPr>
        <p:spPr>
          <a:xfrm>
            <a:off x="3810847" y="2170650"/>
            <a:ext cx="3941675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9196DA07-D47F-4AB1-9797-D235B360F0F0}"/>
              </a:ext>
            </a:extLst>
          </p:cNvPr>
          <p:cNvSpPr txBox="1"/>
          <p:nvPr/>
        </p:nvSpPr>
        <p:spPr>
          <a:xfrm>
            <a:off x="3927915" y="2683066"/>
            <a:ext cx="3685460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服务程序的主配置文件，将约第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行用于定义网站数据保存路径的参数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DocumentRoot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修改为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，同时还需要将约第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行与第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行用于定义目录权限的参数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Directory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后面的路径也修改为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。配置文件修改完毕后即可保存并退出。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xmlns="" id="{E9AEB08B-C9CF-4089-8071-08489790AF38}"/>
              </a:ext>
            </a:extLst>
          </p:cNvPr>
          <p:cNvSpPr/>
          <p:nvPr/>
        </p:nvSpPr>
        <p:spPr>
          <a:xfrm>
            <a:off x="3810847" y="1834577"/>
            <a:ext cx="3966087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5CBC268-7351-4AD8-84B0-36F9A40DA8B9}"/>
              </a:ext>
            </a:extLst>
          </p:cNvPr>
          <p:cNvSpPr txBox="1"/>
          <p:nvPr/>
        </p:nvSpPr>
        <p:spPr>
          <a:xfrm>
            <a:off x="3927915" y="2101262"/>
            <a:ext cx="85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BE109287-EFF9-4687-BA0F-8F08AE271CD7}"/>
              </a:ext>
            </a:extLst>
          </p:cNvPr>
          <p:cNvSpPr/>
          <p:nvPr/>
        </p:nvSpPr>
        <p:spPr>
          <a:xfrm>
            <a:off x="8050696" y="2170650"/>
            <a:ext cx="3197466" cy="3663620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703A562-7F30-4514-BD45-A74CB44F707F}"/>
              </a:ext>
            </a:extLst>
          </p:cNvPr>
          <p:cNvSpPr txBox="1"/>
          <p:nvPr/>
        </p:nvSpPr>
        <p:spPr>
          <a:xfrm>
            <a:off x="8142578" y="2683066"/>
            <a:ext cx="2939551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重新启动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服务程序并验证效果。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xmlns="" id="{40CDC4DC-6B8A-44D6-A171-026F2589B685}"/>
              </a:ext>
            </a:extLst>
          </p:cNvPr>
          <p:cNvSpPr/>
          <p:nvPr/>
        </p:nvSpPr>
        <p:spPr>
          <a:xfrm>
            <a:off x="8054934" y="1834577"/>
            <a:ext cx="3217269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058C75B-66DB-41FB-9C45-0E8029838A51}"/>
              </a:ext>
            </a:extLst>
          </p:cNvPr>
          <p:cNvSpPr txBox="1"/>
          <p:nvPr/>
        </p:nvSpPr>
        <p:spPr>
          <a:xfrm>
            <a:off x="8142579" y="21012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pic>
        <p:nvPicPr>
          <p:cNvPr id="7170" name="图片 289" descr="说明: 第10章 使用Apache服务部署静态网站第10章 使用Apache服务部署静态网站">
            <a:extLst>
              <a:ext uri="{FF2B5EF4-FFF2-40B4-BE49-F238E27FC236}">
                <a16:creationId xmlns:a16="http://schemas.microsoft.com/office/drawing/2014/main" xmlns="" id="{A93224B6-B67F-4B1A-B6BE-F166133F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04" y="4311872"/>
            <a:ext cx="2957850" cy="59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9397C0B-00E7-47A0-82C2-C0AE9BEF5FCC}"/>
              </a:ext>
            </a:extLst>
          </p:cNvPr>
          <p:cNvSpPr txBox="1"/>
          <p:nvPr/>
        </p:nvSpPr>
        <p:spPr>
          <a:xfrm>
            <a:off x="8050696" y="5098110"/>
            <a:ext cx="3197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页面提示权限不足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34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Security Subsystem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74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xmlns="" id="{C5350BC0-6B7F-4127-B720-26A61935C863}"/>
              </a:ext>
            </a:extLst>
          </p:cNvPr>
          <p:cNvSpPr/>
          <p:nvPr/>
        </p:nvSpPr>
        <p:spPr>
          <a:xfrm>
            <a:off x="695324" y="1088798"/>
            <a:ext cx="4084319" cy="4870904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5682E574-D1C6-42A7-836B-488CA6C12092}"/>
              </a:ext>
            </a:extLst>
          </p:cNvPr>
          <p:cNvSpPr txBox="1"/>
          <p:nvPr/>
        </p:nvSpPr>
        <p:spPr>
          <a:xfrm>
            <a:off x="861858" y="1542169"/>
            <a:ext cx="3747399" cy="422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Security-Enhanced 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）是美国国家安全局在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开源社区的帮助下开发的一个强制访问控制（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Mandatory Access Control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）的安全子系统。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技术的目的是为了让各个服务进程都受到约束，使其仅获取到本应获取的资源。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安全子系统能够从多方面监控违法行为：对服务程序的功能进行限制；对文件资源的访问进行限制。</a:t>
            </a:r>
          </a:p>
        </p:txBody>
      </p:sp>
      <p:sp>
        <p:nvSpPr>
          <p:cNvPr id="30" name="Rectangle: Rounded Corners 55">
            <a:extLst>
              <a:ext uri="{FF2B5EF4-FFF2-40B4-BE49-F238E27FC236}">
                <a16:creationId xmlns:a16="http://schemas.microsoft.com/office/drawing/2014/main" xmlns="" id="{394DB3AD-B060-4C3C-9919-5D7A797C5FD9}"/>
              </a:ext>
            </a:extLst>
          </p:cNvPr>
          <p:cNvSpPr/>
          <p:nvPr/>
        </p:nvSpPr>
        <p:spPr>
          <a:xfrm>
            <a:off x="8143474" y="1564614"/>
            <a:ext cx="3186669" cy="1204906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45">
            <a:extLst>
              <a:ext uri="{FF2B5EF4-FFF2-40B4-BE49-F238E27FC236}">
                <a16:creationId xmlns:a16="http://schemas.microsoft.com/office/drawing/2014/main" xmlns="" id="{E0045A53-2359-4FEC-B878-028EFEEEE178}"/>
              </a:ext>
            </a:extLst>
          </p:cNvPr>
          <p:cNvSpPr/>
          <p:nvPr/>
        </p:nvSpPr>
        <p:spPr>
          <a:xfrm>
            <a:off x="8143473" y="3057162"/>
            <a:ext cx="3186669" cy="1204905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xmlns="" id="{512BC067-8890-425D-8642-B21B7D775962}"/>
              </a:ext>
            </a:extLst>
          </p:cNvPr>
          <p:cNvSpPr txBox="1"/>
          <p:nvPr/>
        </p:nvSpPr>
        <p:spPr>
          <a:xfrm>
            <a:off x="8560842" y="3218963"/>
            <a:ext cx="2769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遇到服务越权访问时，只发出警告而不强制拦截。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xmlns="" id="{DA99AE01-78DD-4E52-8888-F01D00966E48}"/>
              </a:ext>
            </a:extLst>
          </p:cNvPr>
          <p:cNvSpPr txBox="1"/>
          <p:nvPr/>
        </p:nvSpPr>
        <p:spPr>
          <a:xfrm>
            <a:off x="8541261" y="1736180"/>
            <a:ext cx="3025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enforcing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强制启用安全策略模式，将拦截服务的不合法请求。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BB6A5432-4326-49FE-B21A-1DA576935754}"/>
              </a:ext>
            </a:extLst>
          </p:cNvPr>
          <p:cNvSpPr/>
          <p:nvPr/>
        </p:nvSpPr>
        <p:spPr>
          <a:xfrm>
            <a:off x="7801033" y="1846577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6987E5B7-B707-46E7-BB68-61A2600CAE41}"/>
              </a:ext>
            </a:extLst>
          </p:cNvPr>
          <p:cNvSpPr/>
          <p:nvPr/>
        </p:nvSpPr>
        <p:spPr>
          <a:xfrm>
            <a:off x="7867708" y="1913252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C6F3FC55-978A-4C80-8CF0-7CE57A809D4F}"/>
              </a:ext>
            </a:extLst>
          </p:cNvPr>
          <p:cNvSpPr/>
          <p:nvPr/>
        </p:nvSpPr>
        <p:spPr>
          <a:xfrm>
            <a:off x="7801033" y="3299548"/>
            <a:ext cx="645718" cy="645718"/>
          </a:xfrm>
          <a:prstGeom prst="ellipse">
            <a:avLst/>
          </a:prstGeom>
          <a:solidFill>
            <a:srgbClr val="0070C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xmlns="" id="{CF3CCBB7-FB9B-4A66-8B36-D42A11F03896}"/>
              </a:ext>
            </a:extLst>
          </p:cNvPr>
          <p:cNvSpPr/>
          <p:nvPr/>
        </p:nvSpPr>
        <p:spPr>
          <a:xfrm>
            <a:off x="7867708" y="3366223"/>
            <a:ext cx="512368" cy="512368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AB98E664-E69A-4D29-B944-665BB278C06E}"/>
              </a:ext>
            </a:extLst>
          </p:cNvPr>
          <p:cNvSpPr/>
          <p:nvPr/>
        </p:nvSpPr>
        <p:spPr>
          <a:xfrm>
            <a:off x="4874153" y="226168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BC122487-369F-4D1D-833C-14797D910B47}"/>
              </a:ext>
            </a:extLst>
          </p:cNvPr>
          <p:cNvSpPr/>
          <p:nvPr/>
        </p:nvSpPr>
        <p:spPr>
          <a:xfrm>
            <a:off x="5183793" y="244952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4F6C65C6-8839-499F-8060-6D999D4FF73A}"/>
              </a:ext>
            </a:extLst>
          </p:cNvPr>
          <p:cNvSpPr/>
          <p:nvPr/>
        </p:nvSpPr>
        <p:spPr>
          <a:xfrm>
            <a:off x="4930874" y="2819171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43F3FB7E-CCE1-4ED6-A5AC-A43063655B68}"/>
              </a:ext>
            </a:extLst>
          </p:cNvPr>
          <p:cNvSpPr txBox="1"/>
          <p:nvPr/>
        </p:nvSpPr>
        <p:spPr>
          <a:xfrm>
            <a:off x="5252883" y="3179780"/>
            <a:ext cx="181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sp>
        <p:nvSpPr>
          <p:cNvPr id="46" name="Rectangle: Rounded Corners 55">
            <a:extLst>
              <a:ext uri="{FF2B5EF4-FFF2-40B4-BE49-F238E27FC236}">
                <a16:creationId xmlns:a16="http://schemas.microsoft.com/office/drawing/2014/main" xmlns="" id="{4CD714C2-FE69-4A4E-A272-07A3C9307F13}"/>
              </a:ext>
            </a:extLst>
          </p:cNvPr>
          <p:cNvSpPr/>
          <p:nvPr/>
        </p:nvSpPr>
        <p:spPr>
          <a:xfrm>
            <a:off x="8143473" y="4528535"/>
            <a:ext cx="3186669" cy="1204906"/>
          </a:xfrm>
          <a:prstGeom prst="roundRect">
            <a:avLst>
              <a:gd name="adj" fmla="val 4748"/>
            </a:avLst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</a:ln>
          <a:effectLst>
            <a:outerShdw blurRad="444500" dist="8382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57">
            <a:extLst>
              <a:ext uri="{FF2B5EF4-FFF2-40B4-BE49-F238E27FC236}">
                <a16:creationId xmlns:a16="http://schemas.microsoft.com/office/drawing/2014/main" xmlns="" id="{589B8F24-E002-4455-9F84-23A4D8AF7C83}"/>
              </a:ext>
            </a:extLst>
          </p:cNvPr>
          <p:cNvSpPr txBox="1"/>
          <p:nvPr/>
        </p:nvSpPr>
        <p:spPr>
          <a:xfrm>
            <a:off x="8560842" y="4682458"/>
            <a:ext cx="2769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algn="r">
              <a:defRPr sz="16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pPr algn="l"/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disabled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对于越权的行为不警告也不拦截。</a:t>
            </a:r>
            <a:endParaRPr 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E2795A72-AD70-43AA-9429-9ACBF6B59A5D}"/>
              </a:ext>
            </a:extLst>
          </p:cNvPr>
          <p:cNvSpPr/>
          <p:nvPr/>
        </p:nvSpPr>
        <p:spPr>
          <a:xfrm>
            <a:off x="7801033" y="4831195"/>
            <a:ext cx="645718" cy="645718"/>
          </a:xfrm>
          <a:prstGeom prst="ellipse">
            <a:avLst/>
          </a:prstGeom>
          <a:solidFill>
            <a:srgbClr val="09CE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BD0F9064-4279-44C1-8661-B7D2836EC9C7}"/>
              </a:ext>
            </a:extLst>
          </p:cNvPr>
          <p:cNvSpPr/>
          <p:nvPr/>
        </p:nvSpPr>
        <p:spPr>
          <a:xfrm>
            <a:off x="7867708" y="4897870"/>
            <a:ext cx="512368" cy="51236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343D4806-E41E-4BD2-B398-FC625755A214}"/>
              </a:ext>
            </a:extLst>
          </p:cNvPr>
          <p:cNvCxnSpPr>
            <a:stCxn id="43" idx="6"/>
            <a:endCxn id="38" idx="2"/>
          </p:cNvCxnSpPr>
          <p:nvPr/>
        </p:nvCxnSpPr>
        <p:spPr>
          <a:xfrm flipV="1">
            <a:off x="7518433" y="2169436"/>
            <a:ext cx="282600" cy="144740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A5A03D87-A2A2-4095-A147-F47AE0823E6B}"/>
              </a:ext>
            </a:extLst>
          </p:cNvPr>
          <p:cNvCxnSpPr>
            <a:stCxn id="43" idx="6"/>
            <a:endCxn id="41" idx="2"/>
          </p:cNvCxnSpPr>
          <p:nvPr/>
        </p:nvCxnSpPr>
        <p:spPr>
          <a:xfrm>
            <a:off x="7518433" y="3616840"/>
            <a:ext cx="349275" cy="5567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601C88B4-15A8-4FC5-9A4B-219090B589C9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7518433" y="3616840"/>
            <a:ext cx="282600" cy="1537214"/>
          </a:xfrm>
          <a:prstGeom prst="line">
            <a:avLst/>
          </a:prstGeom>
          <a:ln>
            <a:gradFill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290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3" grpId="0" animBg="1"/>
      <p:bldP spid="44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DF46AFFE-F169-442E-B84F-0C3D7FF10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46782"/>
              </p:ext>
            </p:extLst>
          </p:nvPr>
        </p:nvGraphicFramePr>
        <p:xfrm>
          <a:off x="5194631" y="1977726"/>
          <a:ext cx="6302044" cy="2633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4368">
                  <a:extLst>
                    <a:ext uri="{9D8B030D-6E8A-4147-A177-3AD203B41FA5}">
                      <a16:colId xmlns:a16="http://schemas.microsoft.com/office/drawing/2014/main" xmlns="" val="1277635873"/>
                    </a:ext>
                  </a:extLst>
                </a:gridCol>
                <a:gridCol w="5167676">
                  <a:extLst>
                    <a:ext uri="{9D8B030D-6E8A-4147-A177-3AD203B41FA5}">
                      <a16:colId xmlns:a16="http://schemas.microsoft.com/office/drawing/2014/main" xmlns="" val="3498077003"/>
                    </a:ext>
                  </a:extLst>
                </a:gridCol>
              </a:tblGrid>
              <a:tr h="64604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345949491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</a:t>
                      </a:r>
                      <a:endParaRPr lang="zh-CN" sz="1600" b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200387896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-a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973791505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516235865"/>
                  </a:ext>
                </a:extLst>
              </a:tr>
              <a:tr h="496957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3161639508"/>
                  </a:ext>
                </a:extLst>
              </a:tr>
            </a:tbl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50C9965F-32D0-403C-AB91-924D1BDCB8E9}"/>
              </a:ext>
            </a:extLst>
          </p:cNvPr>
          <p:cNvSpPr txBox="1"/>
          <p:nvPr/>
        </p:nvSpPr>
        <p:spPr>
          <a:xfrm>
            <a:off x="6291836" y="4928065"/>
            <a:ext cx="4107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命令中的常用参数以及作用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xmlns="" id="{FA18665D-C8C7-4FF5-8136-978B0A9099DC}"/>
              </a:ext>
            </a:extLst>
          </p:cNvPr>
          <p:cNvSpPr/>
          <p:nvPr/>
        </p:nvSpPr>
        <p:spPr>
          <a:xfrm>
            <a:off x="695324" y="1977726"/>
            <a:ext cx="4084319" cy="3319671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2958382B-4FC3-4B14-ACA9-D15ED71B3498}"/>
              </a:ext>
            </a:extLst>
          </p:cNvPr>
          <p:cNvSpPr txBox="1"/>
          <p:nvPr/>
        </p:nvSpPr>
        <p:spPr>
          <a:xfrm>
            <a:off x="861858" y="2606510"/>
            <a:ext cx="3747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命令用于管理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SELinux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的策略，英文全称为“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SELinux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manage”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，语法格式为“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 [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]”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semanage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命令不仅能够像传统的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chcon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命令那样设置文件、目录的策略，还能够管理网络端口、消息接口。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9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41543" y="5600295"/>
            <a:ext cx="530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User Homepage Function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43C46F1C-45CB-49E9-84AD-E00B6B40E068}"/>
              </a:ext>
            </a:extLst>
          </p:cNvPr>
          <p:cNvCxnSpPr>
            <a:cxnSpLocks/>
          </p:cNvCxnSpPr>
          <p:nvPr/>
        </p:nvCxnSpPr>
        <p:spPr>
          <a:xfrm>
            <a:off x="1979931" y="1862129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B81BA7BB-A750-4F45-AC8B-CF59E93F5287}"/>
              </a:ext>
            </a:extLst>
          </p:cNvPr>
          <p:cNvSpPr txBox="1"/>
          <p:nvPr/>
        </p:nvSpPr>
        <p:spPr>
          <a:xfrm>
            <a:off x="1901992" y="1305326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E1AD8C27-7AAE-475E-8A41-FF7CBDA2C69F}"/>
              </a:ext>
            </a:extLst>
          </p:cNvPr>
          <p:cNvSpPr txBox="1"/>
          <p:nvPr/>
        </p:nvSpPr>
        <p:spPr>
          <a:xfrm>
            <a:off x="1979931" y="1872857"/>
            <a:ext cx="2763061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服务程序中，默认没有开启个人用户主页功能。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BF6FA233-9EF7-4CDE-9FDA-30DB5EF27568}"/>
              </a:ext>
            </a:extLst>
          </p:cNvPr>
          <p:cNvCxnSpPr>
            <a:cxnSpLocks/>
          </p:cNvCxnSpPr>
          <p:nvPr/>
        </p:nvCxnSpPr>
        <p:spPr>
          <a:xfrm>
            <a:off x="7426916" y="1851326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1CD2C31-2826-41AA-BF04-564EE835E93A}"/>
              </a:ext>
            </a:extLst>
          </p:cNvPr>
          <p:cNvSpPr txBox="1"/>
          <p:nvPr/>
        </p:nvSpPr>
        <p:spPr>
          <a:xfrm>
            <a:off x="7436563" y="1334930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D406E6BF-EF31-482B-B3D6-9B3485B684DB}"/>
              </a:ext>
            </a:extLst>
          </p:cNvPr>
          <p:cNvSpPr txBox="1"/>
          <p:nvPr/>
        </p:nvSpPr>
        <p:spPr>
          <a:xfrm>
            <a:off x="7426917" y="1862054"/>
            <a:ext cx="2763062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在用户家目录中建立用于保存网站数据的目录及首页面文件。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17A5F65A-50F7-4741-AD78-0B247A7DD3F0}"/>
              </a:ext>
            </a:extLst>
          </p:cNvPr>
          <p:cNvCxnSpPr>
            <a:cxnSpLocks/>
          </p:cNvCxnSpPr>
          <p:nvPr/>
        </p:nvCxnSpPr>
        <p:spPr>
          <a:xfrm>
            <a:off x="1979931" y="3727485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778C011-160A-4968-8CD7-C531C6EBA1E7}"/>
              </a:ext>
            </a:extLst>
          </p:cNvPr>
          <p:cNvSpPr txBox="1"/>
          <p:nvPr/>
        </p:nvSpPr>
        <p:spPr>
          <a:xfrm>
            <a:off x="1901992" y="319299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88C0739-99AA-430A-9DEC-620B798002B9}"/>
              </a:ext>
            </a:extLst>
          </p:cNvPr>
          <p:cNvSpPr txBox="1"/>
          <p:nvPr/>
        </p:nvSpPr>
        <p:spPr>
          <a:xfrm>
            <a:off x="1901992" y="3708847"/>
            <a:ext cx="2841000" cy="283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重新启动</a:t>
            </a:r>
            <a:r>
              <a:rPr lang="en-US" altLang="zh-CN" dirty="0"/>
              <a:t>httpd</a:t>
            </a:r>
            <a:r>
              <a:rPr lang="zh-CN" altLang="en-US" dirty="0"/>
              <a:t>服务程序，在浏览器的地址栏中输入网址，其格式为“网址</a:t>
            </a:r>
            <a:r>
              <a:rPr lang="en-US" altLang="zh-CN" dirty="0"/>
              <a:t>/</a:t>
            </a:r>
            <a:r>
              <a:rPr lang="zh-CN" altLang="en-US" dirty="0"/>
              <a:t>～用户名”（其中的波浪号是必需的，而且网址、波浪号、用户名之间没有空格）。系统显示报错页面。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2969C8DD-604B-4168-A66F-29C999898CC6}"/>
              </a:ext>
            </a:extLst>
          </p:cNvPr>
          <p:cNvCxnSpPr/>
          <p:nvPr/>
        </p:nvCxnSpPr>
        <p:spPr>
          <a:xfrm>
            <a:off x="7426919" y="3686630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E0DA6D-4EAE-455E-8609-1644B14BAD74}"/>
              </a:ext>
            </a:extLst>
          </p:cNvPr>
          <p:cNvSpPr txBox="1"/>
          <p:nvPr/>
        </p:nvSpPr>
        <p:spPr>
          <a:xfrm>
            <a:off x="7436565" y="314477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3F274FD-0F1A-428E-A078-7261F1C47C95}"/>
              </a:ext>
            </a:extLst>
          </p:cNvPr>
          <p:cNvSpPr txBox="1"/>
          <p:nvPr/>
        </p:nvSpPr>
        <p:spPr>
          <a:xfrm>
            <a:off x="7426918" y="3667992"/>
            <a:ext cx="2763061" cy="21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思考这次报错的原因是什么。使用</a:t>
            </a:r>
            <a:r>
              <a:rPr lang="en-US" altLang="zh-CN" dirty="0" err="1"/>
              <a:t>getsebool</a:t>
            </a:r>
            <a:r>
              <a:rPr lang="zh-CN" altLang="en-US" dirty="0"/>
              <a:t>命令查询并过滤出所有与</a:t>
            </a:r>
            <a:r>
              <a:rPr lang="en-US" altLang="zh-CN" dirty="0"/>
              <a:t>HTTP</a:t>
            </a:r>
            <a:r>
              <a:rPr lang="zh-CN" altLang="en-US" dirty="0"/>
              <a:t>协议相关的安全策略。其中，</a:t>
            </a:r>
            <a:r>
              <a:rPr lang="en-US" altLang="zh-CN" dirty="0"/>
              <a:t>off</a:t>
            </a:r>
            <a:r>
              <a:rPr lang="zh-CN" altLang="en-US" dirty="0"/>
              <a:t>为禁止状态，</a:t>
            </a:r>
            <a:r>
              <a:rPr lang="en-US" altLang="zh-CN" dirty="0"/>
              <a:t>on</a:t>
            </a:r>
            <a:r>
              <a:rPr lang="zh-CN" altLang="en-US" dirty="0"/>
              <a:t>为允许状态。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E6A2D8A-AD98-4F6A-AA92-981F115FE795}"/>
              </a:ext>
            </a:extLst>
          </p:cNvPr>
          <p:cNvSpPr/>
          <p:nvPr/>
        </p:nvSpPr>
        <p:spPr>
          <a:xfrm>
            <a:off x="5181599" y="223866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FC9F68B6-922A-418D-938E-0509C3CF49F4}"/>
              </a:ext>
            </a:extLst>
          </p:cNvPr>
          <p:cNvSpPr/>
          <p:nvPr/>
        </p:nvSpPr>
        <p:spPr>
          <a:xfrm>
            <a:off x="4928680" y="1869013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71D36EA7-0BDD-4356-8098-8B95D0A7DF97}"/>
              </a:ext>
            </a:extLst>
          </p:cNvPr>
          <p:cNvSpPr/>
          <p:nvPr/>
        </p:nvSpPr>
        <p:spPr>
          <a:xfrm>
            <a:off x="4675761" y="223866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8F28DC0-674F-4864-A8BA-57DFA082BDFE}"/>
              </a:ext>
            </a:extLst>
          </p:cNvPr>
          <p:cNvSpPr txBox="1"/>
          <p:nvPr/>
        </p:nvSpPr>
        <p:spPr>
          <a:xfrm>
            <a:off x="5411943" y="3036333"/>
            <a:ext cx="136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1554196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7" grpId="0" animBg="1"/>
      <p:bldP spid="28" grpId="0" animBg="1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个人用户主页功能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CA79ACB4-4839-46D8-BC29-9426D09F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1" y="1276972"/>
            <a:ext cx="10528398" cy="191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30BA608C-158B-497C-8D82-630E838C8AF3}"/>
              </a:ext>
            </a:extLst>
          </p:cNvPr>
          <p:cNvSpPr txBox="1"/>
          <p:nvPr/>
        </p:nvSpPr>
        <p:spPr>
          <a:xfrm>
            <a:off x="4270783" y="348485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禁止访问用户的个人网站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xmlns="" id="{0E56CA29-411A-4D1D-B7D3-565A79D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1" y="4142261"/>
            <a:ext cx="10528398" cy="14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7154ABE5-ABD5-494D-83FA-BCAFEEAF8371}"/>
              </a:ext>
            </a:extLst>
          </p:cNvPr>
          <p:cNvSpPr txBox="1"/>
          <p:nvPr/>
        </p:nvSpPr>
        <p:spPr>
          <a:xfrm>
            <a:off x="4270783" y="5869099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正常看到个人用户主页面中的内容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82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3C5A4C95-ABAA-4528-97F5-17D42C48B1D3}"/>
              </a:ext>
            </a:extLst>
          </p:cNvPr>
          <p:cNvSpPr/>
          <p:nvPr/>
        </p:nvSpPr>
        <p:spPr>
          <a:xfrm>
            <a:off x="1208418" y="1545209"/>
            <a:ext cx="4009625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3A7DCEEB-8FDC-4CFC-89C4-B0A3E793CADC}"/>
              </a:ext>
            </a:extLst>
          </p:cNvPr>
          <p:cNvSpPr txBox="1"/>
          <p:nvPr/>
        </p:nvSpPr>
        <p:spPr>
          <a:xfrm>
            <a:off x="1361134" y="2393698"/>
            <a:ext cx="3678005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第一步：先使用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htpasswd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命令生成密码数据库。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继续编辑个人用户主页功能的配置文件。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xmlns="" id="{0837D6D5-04CB-4070-AB1D-547A483CEFC2}"/>
              </a:ext>
            </a:extLst>
          </p:cNvPr>
          <p:cNvSpPr/>
          <p:nvPr/>
        </p:nvSpPr>
        <p:spPr>
          <a:xfrm>
            <a:off x="1196570" y="1545209"/>
            <a:ext cx="4034456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C6843FDF-7FDB-48DF-8C4E-CEC7E4BFB4D6}"/>
              </a:ext>
            </a:extLst>
          </p:cNvPr>
          <p:cNvSpPr txBox="1"/>
          <p:nvPr/>
        </p:nvSpPr>
        <p:spPr>
          <a:xfrm>
            <a:off x="1329096" y="181189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添加密码功能步骤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5D727579-CCC6-443F-86FA-7081D1897225}"/>
              </a:ext>
            </a:extLst>
          </p:cNvPr>
          <p:cNvSpPr/>
          <p:nvPr/>
        </p:nvSpPr>
        <p:spPr>
          <a:xfrm>
            <a:off x="5476462" y="1545209"/>
            <a:ext cx="5462458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3FAB4F94-B93B-4A4D-9D9A-C1931745367D}"/>
              </a:ext>
            </a:extLst>
          </p:cNvPr>
          <p:cNvSpPr txBox="1"/>
          <p:nvPr/>
        </p:nvSpPr>
        <p:spPr>
          <a:xfrm>
            <a:off x="6397306" y="181189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xmlns="" id="{A1FCBC42-98A8-4B62-8753-028AEC34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52" y="1664491"/>
            <a:ext cx="4292879" cy="197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6B4E7B84-B944-4274-97B6-70AA0B9AC2AD}"/>
              </a:ext>
            </a:extLst>
          </p:cNvPr>
          <p:cNvSpPr txBox="1"/>
          <p:nvPr/>
        </p:nvSpPr>
        <p:spPr>
          <a:xfrm>
            <a:off x="6382474" y="371545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需要输入账户和密码才能访问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xmlns="" id="{90DC18EB-C5CF-4695-984D-61777044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52" y="4171755"/>
            <a:ext cx="4292879" cy="143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3AE90253-23AC-4019-A7B7-E40992D355B0}"/>
              </a:ext>
            </a:extLst>
          </p:cNvPr>
          <p:cNvSpPr txBox="1"/>
          <p:nvPr/>
        </p:nvSpPr>
        <p:spPr>
          <a:xfrm>
            <a:off x="6382474" y="550129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密码验证成功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585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CF8E4B2-1FC5-41EA-AAF6-43D2550E1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5001771" y="702"/>
            <a:ext cx="7190229" cy="6858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2872" y="383540"/>
            <a:ext cx="396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课程概述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A420798-6D5C-4241-AE37-C7736A335BF5}"/>
              </a:ext>
            </a:extLst>
          </p:cNvPr>
          <p:cNvGrpSpPr/>
          <p:nvPr/>
        </p:nvGrpSpPr>
        <p:grpSpPr>
          <a:xfrm>
            <a:off x="37592" y="2263262"/>
            <a:ext cx="2983903" cy="830997"/>
            <a:chOff x="185047" y="2263262"/>
            <a:chExt cx="2983903" cy="830997"/>
          </a:xfrm>
        </p:grpSpPr>
        <p:sp>
          <p:nvSpPr>
            <p:cNvPr id="26" name="文本框 25"/>
            <p:cNvSpPr txBox="1"/>
            <p:nvPr/>
          </p:nvSpPr>
          <p:spPr>
            <a:xfrm>
              <a:off x="1064143" y="2417151"/>
              <a:ext cx="210480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网站服务程序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 Service Program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85047" y="226326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0930ACDD-6974-4AEE-A3F7-8541BBEB7522}"/>
              </a:ext>
            </a:extLst>
          </p:cNvPr>
          <p:cNvGrpSpPr/>
          <p:nvPr/>
        </p:nvGrpSpPr>
        <p:grpSpPr>
          <a:xfrm>
            <a:off x="3449751" y="2188611"/>
            <a:ext cx="3421454" cy="984886"/>
            <a:chOff x="3360777" y="2137216"/>
            <a:chExt cx="3421454" cy="984886"/>
          </a:xfrm>
        </p:grpSpPr>
        <p:sp>
          <p:nvSpPr>
            <p:cNvPr id="40" name="文本框 39"/>
            <p:cNvSpPr txBox="1"/>
            <p:nvPr/>
          </p:nvSpPr>
          <p:spPr>
            <a:xfrm>
              <a:off x="4239875" y="2291105"/>
              <a:ext cx="2542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配置服务文件参数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Configure Service File Parameters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60777" y="2137216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8F985FD2-8E20-485E-BADB-442EE373A51F}"/>
              </a:ext>
            </a:extLst>
          </p:cNvPr>
          <p:cNvSpPr/>
          <p:nvPr/>
        </p:nvSpPr>
        <p:spPr>
          <a:xfrm>
            <a:off x="3441990" y="2075261"/>
            <a:ext cx="3360777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xmlns="" id="{5C3EE372-DFF2-41CC-B158-614A7E402066}"/>
              </a:ext>
            </a:extLst>
          </p:cNvPr>
          <p:cNvSpPr/>
          <p:nvPr/>
        </p:nvSpPr>
        <p:spPr>
          <a:xfrm>
            <a:off x="0" y="207296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ACD2A615-774A-4B64-9B89-E4E38D4694EE}"/>
              </a:ext>
            </a:extLst>
          </p:cNvPr>
          <p:cNvGrpSpPr/>
          <p:nvPr/>
        </p:nvGrpSpPr>
        <p:grpSpPr>
          <a:xfrm>
            <a:off x="37592" y="3588719"/>
            <a:ext cx="3510677" cy="830997"/>
            <a:chOff x="152872" y="3508676"/>
            <a:chExt cx="3510677" cy="830997"/>
          </a:xfrm>
        </p:grpSpPr>
        <p:sp>
          <p:nvSpPr>
            <p:cNvPr id="43" name="文本框 42"/>
            <p:cNvSpPr txBox="1"/>
            <p:nvPr/>
          </p:nvSpPr>
          <p:spPr>
            <a:xfrm>
              <a:off x="1031968" y="3662565"/>
              <a:ext cx="263158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安全子系统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Security Subsystem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2872" y="3508676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AAB1485-F466-4DB4-B0F2-069CF08DBBBE}"/>
              </a:ext>
            </a:extLst>
          </p:cNvPr>
          <p:cNvGrpSpPr/>
          <p:nvPr/>
        </p:nvGrpSpPr>
        <p:grpSpPr>
          <a:xfrm>
            <a:off x="3449751" y="3517739"/>
            <a:ext cx="3353015" cy="984886"/>
            <a:chOff x="3513846" y="3522502"/>
            <a:chExt cx="3353015" cy="984886"/>
          </a:xfrm>
        </p:grpSpPr>
        <p:sp>
          <p:nvSpPr>
            <p:cNvPr id="46" name="文本框 45"/>
            <p:cNvSpPr txBox="1"/>
            <p:nvPr/>
          </p:nvSpPr>
          <p:spPr>
            <a:xfrm>
              <a:off x="4392944" y="3676391"/>
              <a:ext cx="2473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个人用户主页功能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Personal User Homepage Function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13846" y="3522502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xmlns="" id="{98AB5614-2974-44A5-85A3-6CD6790D865E}"/>
              </a:ext>
            </a:extLst>
          </p:cNvPr>
          <p:cNvSpPr/>
          <p:nvPr/>
        </p:nvSpPr>
        <p:spPr>
          <a:xfrm>
            <a:off x="0" y="3398424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xmlns="" id="{133EC2D4-C7AF-4AA0-8CB9-FF71C05BE658}"/>
              </a:ext>
            </a:extLst>
          </p:cNvPr>
          <p:cNvSpPr/>
          <p:nvPr/>
        </p:nvSpPr>
        <p:spPr>
          <a:xfrm>
            <a:off x="3450273" y="3398424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E735E099-AAAC-4C95-B1B8-5DAE733E9DFA}"/>
              </a:ext>
            </a:extLst>
          </p:cNvPr>
          <p:cNvGrpSpPr/>
          <p:nvPr/>
        </p:nvGrpSpPr>
        <p:grpSpPr>
          <a:xfrm>
            <a:off x="37592" y="4911882"/>
            <a:ext cx="2891912" cy="830997"/>
            <a:chOff x="736520" y="5412151"/>
            <a:chExt cx="2891912" cy="83099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75EC9CBE-1D8C-4FFC-9310-4D559A3FBB3E}"/>
                </a:ext>
              </a:extLst>
            </p:cNvPr>
            <p:cNvSpPr txBox="1"/>
            <p:nvPr/>
          </p:nvSpPr>
          <p:spPr>
            <a:xfrm>
              <a:off x="1615618" y="5566040"/>
              <a:ext cx="201281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虚拟主机功能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Host Function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FAD69802-D990-41CC-A692-1F2211B73DE5}"/>
                </a:ext>
              </a:extLst>
            </p:cNvPr>
            <p:cNvSpPr txBox="1"/>
            <p:nvPr/>
          </p:nvSpPr>
          <p:spPr>
            <a:xfrm>
              <a:off x="736520" y="5412151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05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DE110AB0-C6B6-4101-8452-E9762953F7CB}"/>
              </a:ext>
            </a:extLst>
          </p:cNvPr>
          <p:cNvGrpSpPr/>
          <p:nvPr/>
        </p:nvGrpSpPr>
        <p:grpSpPr>
          <a:xfrm>
            <a:off x="3449751" y="4911882"/>
            <a:ext cx="3353015" cy="830997"/>
            <a:chOff x="3434621" y="4792444"/>
            <a:chExt cx="3353015" cy="83099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592F82DA-1A14-461B-B1CA-90899006E673}"/>
                </a:ext>
              </a:extLst>
            </p:cNvPr>
            <p:cNvSpPr txBox="1"/>
            <p:nvPr/>
          </p:nvSpPr>
          <p:spPr>
            <a:xfrm>
              <a:off x="4313719" y="4946333"/>
              <a:ext cx="247391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的访问控制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Access Control Of Apache</a:t>
              </a:r>
              <a:endParaRPr lang="da-DK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5F5022D4-FA3B-4334-8DE5-64818DD26A09}"/>
                </a:ext>
              </a:extLst>
            </p:cNvPr>
            <p:cNvSpPr txBox="1"/>
            <p:nvPr/>
          </p:nvSpPr>
          <p:spPr>
            <a:xfrm>
              <a:off x="3434621" y="4792444"/>
              <a:ext cx="101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06</a:t>
              </a:r>
              <a:endParaRPr lang="zh-CN" altLang="en-US" sz="48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xmlns="" id="{22B27978-E256-4CB6-9D3F-4CA06EC65F4C}"/>
              </a:ext>
            </a:extLst>
          </p:cNvPr>
          <p:cNvSpPr/>
          <p:nvPr/>
        </p:nvSpPr>
        <p:spPr>
          <a:xfrm>
            <a:off x="0" y="472158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xmlns="" id="{A65E51EC-C207-48EC-A374-0758BD741706}"/>
              </a:ext>
            </a:extLst>
          </p:cNvPr>
          <p:cNvSpPr/>
          <p:nvPr/>
        </p:nvSpPr>
        <p:spPr>
          <a:xfrm>
            <a:off x="3450273" y="4721587"/>
            <a:ext cx="3364302" cy="1211587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虚拟主机功能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Host Function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FIVE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角 50">
            <a:extLst>
              <a:ext uri="{FF2B5EF4-FFF2-40B4-BE49-F238E27FC236}">
                <a16:creationId xmlns:a16="http://schemas.microsoft.com/office/drawing/2014/main" xmlns="" id="{4F8FA0B0-BB98-42E3-8F88-B9EC2E53906E}"/>
              </a:ext>
            </a:extLst>
          </p:cNvPr>
          <p:cNvSpPr/>
          <p:nvPr/>
        </p:nvSpPr>
        <p:spPr>
          <a:xfrm>
            <a:off x="5734878" y="1460807"/>
            <a:ext cx="5761797" cy="4538678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添加密码功能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B409520-084E-4A2F-800A-785A427F4E30}"/>
              </a:ext>
            </a:extLst>
          </p:cNvPr>
          <p:cNvGrpSpPr/>
          <p:nvPr/>
        </p:nvGrpSpPr>
        <p:grpSpPr>
          <a:xfrm>
            <a:off x="484038" y="1460807"/>
            <a:ext cx="4833398" cy="987578"/>
            <a:chOff x="484038" y="1460807"/>
            <a:chExt cx="4833398" cy="9875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6179D7ED-A583-456A-8634-FDB67AF55063}"/>
                </a:ext>
              </a:extLst>
            </p:cNvPr>
            <p:cNvGrpSpPr/>
            <p:nvPr/>
          </p:nvGrpSpPr>
          <p:grpSpPr>
            <a:xfrm>
              <a:off x="484038" y="1541809"/>
              <a:ext cx="603250" cy="699770"/>
              <a:chOff x="623443" y="1726565"/>
              <a:chExt cx="603250" cy="699770"/>
            </a:xfrm>
          </p:grpSpPr>
          <p:sp>
            <p:nvSpPr>
              <p:cNvPr id="28" name="六边形 27">
                <a:extLst>
                  <a:ext uri="{FF2B5EF4-FFF2-40B4-BE49-F238E27FC236}">
                    <a16:creationId xmlns:a16="http://schemas.microsoft.com/office/drawing/2014/main" xmlns="" id="{4E999ACB-3CFD-4879-A292-D9909A6873DE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C07A0BD1-7611-4F57-B4AB-5DC3B515E9FF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2A698FB9-291C-466C-B14C-165333BFA5AA}"/>
                </a:ext>
              </a:extLst>
            </p:cNvPr>
            <p:cNvSpPr txBox="1"/>
            <p:nvPr/>
          </p:nvSpPr>
          <p:spPr>
            <a:xfrm>
              <a:off x="1179142" y="1460807"/>
              <a:ext cx="4138294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利用虚拟主机功能，可以把一台处于运行状态的物理服务器分割成多个“虚拟的服务器”。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F3799ECA-451A-4215-8EE1-6B52F6ADCB88}"/>
              </a:ext>
            </a:extLst>
          </p:cNvPr>
          <p:cNvGrpSpPr/>
          <p:nvPr/>
        </p:nvGrpSpPr>
        <p:grpSpPr>
          <a:xfrm>
            <a:off x="484038" y="2541915"/>
            <a:ext cx="4833398" cy="1295355"/>
            <a:chOff x="484038" y="2481407"/>
            <a:chExt cx="4833398" cy="129535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BAA471AB-5466-4DA3-938C-097B5448DBCB}"/>
                </a:ext>
              </a:extLst>
            </p:cNvPr>
            <p:cNvGrpSpPr/>
            <p:nvPr/>
          </p:nvGrpSpPr>
          <p:grpSpPr>
            <a:xfrm>
              <a:off x="484038" y="2562409"/>
              <a:ext cx="603250" cy="699770"/>
              <a:chOff x="623443" y="1726565"/>
              <a:chExt cx="603250" cy="699770"/>
            </a:xfrm>
          </p:grpSpPr>
          <p:sp>
            <p:nvSpPr>
              <p:cNvPr id="40" name="六边形 39">
                <a:extLst>
                  <a:ext uri="{FF2B5EF4-FFF2-40B4-BE49-F238E27FC236}">
                    <a16:creationId xmlns:a16="http://schemas.microsoft.com/office/drawing/2014/main" xmlns="" id="{2DEB555D-BBD2-4C9F-9130-48D359512B45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DDB13CAC-7443-4726-B4A3-803D16CCCB5C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102CBF6B-38FB-4214-8E73-47029AE1C70A}"/>
                </a:ext>
              </a:extLst>
            </p:cNvPr>
            <p:cNvSpPr txBox="1"/>
            <p:nvPr/>
          </p:nvSpPr>
          <p:spPr>
            <a:xfrm>
              <a:off x="1179142" y="2481407"/>
              <a:ext cx="4138294" cy="1295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该技术无法实现目前云主机技术的硬件资源隔离，而只能让这些虚拟的服务器共同使用物理服务器的硬件资源，供应商只能限制硬盘的使用空间大小。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179B3BDD-99AE-4854-9C4B-70292B7AB6E8}"/>
              </a:ext>
            </a:extLst>
          </p:cNvPr>
          <p:cNvGrpSpPr/>
          <p:nvPr/>
        </p:nvGrpSpPr>
        <p:grpSpPr>
          <a:xfrm>
            <a:off x="484037" y="3930800"/>
            <a:ext cx="4833397" cy="987578"/>
            <a:chOff x="484037" y="3926592"/>
            <a:chExt cx="4833397" cy="98757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0EFAC902-117E-4E76-B7FE-85F748F2B989}"/>
                </a:ext>
              </a:extLst>
            </p:cNvPr>
            <p:cNvGrpSpPr/>
            <p:nvPr/>
          </p:nvGrpSpPr>
          <p:grpSpPr>
            <a:xfrm>
              <a:off x="484037" y="4007594"/>
              <a:ext cx="603250" cy="699770"/>
              <a:chOff x="623443" y="1726565"/>
              <a:chExt cx="603250" cy="699770"/>
            </a:xfrm>
          </p:grpSpPr>
          <p:sp>
            <p:nvSpPr>
              <p:cNvPr id="45" name="六边形 44">
                <a:extLst>
                  <a:ext uri="{FF2B5EF4-FFF2-40B4-BE49-F238E27FC236}">
                    <a16:creationId xmlns:a16="http://schemas.microsoft.com/office/drawing/2014/main" xmlns="" id="{B8453D35-2C16-41E6-B05F-F48728218688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5F8532D2-58A5-49FF-8061-32200C589995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614D5A85-D667-48BF-A328-77B09337BFD1}"/>
                </a:ext>
              </a:extLst>
            </p:cNvPr>
            <p:cNvSpPr txBox="1"/>
            <p:nvPr/>
          </p:nvSpPr>
          <p:spPr>
            <a:xfrm>
              <a:off x="1179139" y="3926592"/>
              <a:ext cx="4138295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出于各种考虑的因素（主要是价格低廉），目前依然有很多企业或个人站长在使用虚拟主机的形式来部署网站。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B2C7476-D670-4991-AD85-43DFF9B96D0F}"/>
              </a:ext>
            </a:extLst>
          </p:cNvPr>
          <p:cNvGrpSpPr/>
          <p:nvPr/>
        </p:nvGrpSpPr>
        <p:grpSpPr>
          <a:xfrm>
            <a:off x="484037" y="5011907"/>
            <a:ext cx="4833397" cy="987578"/>
            <a:chOff x="484037" y="5011907"/>
            <a:chExt cx="4833397" cy="9875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870A60F8-AD67-4FAF-8479-5282DD33CECA}"/>
                </a:ext>
              </a:extLst>
            </p:cNvPr>
            <p:cNvGrpSpPr/>
            <p:nvPr/>
          </p:nvGrpSpPr>
          <p:grpSpPr>
            <a:xfrm>
              <a:off x="484037" y="5092909"/>
              <a:ext cx="603250" cy="699770"/>
              <a:chOff x="623443" y="1726565"/>
              <a:chExt cx="603250" cy="699770"/>
            </a:xfrm>
          </p:grpSpPr>
          <p:sp>
            <p:nvSpPr>
              <p:cNvPr id="48" name="六边形 47">
                <a:extLst>
                  <a:ext uri="{FF2B5EF4-FFF2-40B4-BE49-F238E27FC236}">
                    <a16:creationId xmlns:a16="http://schemas.microsoft.com/office/drawing/2014/main" xmlns="" id="{F57798BA-6B16-4D5E-89B0-82C2FD3E7266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xmlns="" id="{84FE0230-38AA-44AC-B692-0B4705BBFDA9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DB427940-422F-4C6A-B806-500079079D12}"/>
                </a:ext>
              </a:extLst>
            </p:cNvPr>
            <p:cNvSpPr txBox="1"/>
            <p:nvPr/>
          </p:nvSpPr>
          <p:spPr>
            <a:xfrm>
              <a:off x="1179139" y="5011907"/>
              <a:ext cx="4138295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的虚拟主机功能是服务器基于用户请求的不同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地址、主机域名或端口号，提供多个网站同时为外部提供访问服务的技术。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xmlns="" id="{7B92E166-AFF4-4B4C-B92B-CF191A72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672" y="2241579"/>
            <a:ext cx="5482208" cy="235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4D29012F-977F-4A43-9F36-FACF2D009D63}"/>
              </a:ext>
            </a:extLst>
          </p:cNvPr>
          <p:cNvSpPr txBox="1"/>
          <p:nvPr/>
        </p:nvSpPr>
        <p:spPr>
          <a:xfrm>
            <a:off x="6790559" y="550129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用户请求网站资源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5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xmlns="" id="{E2EB03CB-61BE-4EE9-9129-9329A07C6F51}"/>
              </a:ext>
            </a:extLst>
          </p:cNvPr>
          <p:cNvSpPr/>
          <p:nvPr/>
        </p:nvSpPr>
        <p:spPr>
          <a:xfrm>
            <a:off x="4706720" y="4675150"/>
            <a:ext cx="21158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nmtui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命令配置网络参数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xmlns="" id="{2AC5922E-CDAE-4BEE-B9C8-B5BFA4D95FDA}"/>
              </a:ext>
            </a:extLst>
          </p:cNvPr>
          <p:cNvSpPr/>
          <p:nvPr/>
        </p:nvSpPr>
        <p:spPr>
          <a:xfrm>
            <a:off x="8645446" y="4675149"/>
            <a:ext cx="2115882" cy="765313"/>
          </a:xfrm>
          <a:prstGeom prst="roundRect">
            <a:avLst>
              <a:gd name="adj" fmla="val 7032"/>
            </a:avLst>
          </a:prstGeom>
          <a:noFill/>
          <a:ln>
            <a:gradFill>
              <a:gsLst>
                <a:gs pos="0">
                  <a:srgbClr val="007DDA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分别检查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地址的连通性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xmlns="" id="{25A46D14-4B96-4143-BD06-3FC89C8C9547}"/>
              </a:ext>
            </a:extLst>
          </p:cNvPr>
          <p:cNvSpPr/>
          <p:nvPr/>
        </p:nvSpPr>
        <p:spPr>
          <a:xfrm>
            <a:off x="7540558" y="4896899"/>
            <a:ext cx="843280" cy="321815"/>
          </a:xfrm>
          <a:prstGeom prst="rightArrow">
            <a:avLst/>
          </a:prstGeom>
          <a:gradFill>
            <a:gsLst>
              <a:gs pos="87000">
                <a:srgbClr val="0070C0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950839EC-9AB4-4D8A-AD39-EFBA16A7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11" y="2082489"/>
            <a:ext cx="3695700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xmlns="" id="{EA9AFE33-CD85-4425-8999-8DB9C301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31" y="2081614"/>
            <a:ext cx="3908912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流程图: 可选过程 41">
            <a:extLst>
              <a:ext uri="{FF2B5EF4-FFF2-40B4-BE49-F238E27FC236}">
                <a16:creationId xmlns:a16="http://schemas.microsoft.com/office/drawing/2014/main" xmlns="" id="{BBF298CA-7919-4EDB-8BE6-AAA3A8F10ADA}"/>
              </a:ext>
            </a:extLst>
          </p:cNvPr>
          <p:cNvSpPr/>
          <p:nvPr/>
        </p:nvSpPr>
        <p:spPr>
          <a:xfrm>
            <a:off x="695324" y="2081614"/>
            <a:ext cx="3085067" cy="3358848"/>
          </a:xfrm>
          <a:prstGeom prst="flowChartAlternateProcess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7FFBB3AF-CA94-4968-8C8A-598317E77AEB}"/>
              </a:ext>
            </a:extLst>
          </p:cNvPr>
          <p:cNvSpPr txBox="1"/>
          <p:nvPr/>
        </p:nvSpPr>
        <p:spPr>
          <a:xfrm>
            <a:off x="861858" y="2427606"/>
            <a:ext cx="2755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如果一台服务器有多个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地址，而且每个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地址与服务器上部署的每个网站一一对应，这样当用户请求访问不同的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地址时，会访问到不同网站的页面资源。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而且，每个网站都有一个独立的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地址，这对搜索引擎优化也大有裨益。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30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D1650343-B7AB-43F7-8A30-B3D6F9CCBE84}"/>
              </a:ext>
            </a:extLst>
          </p:cNvPr>
          <p:cNvGrpSpPr/>
          <p:nvPr/>
        </p:nvGrpSpPr>
        <p:grpSpPr>
          <a:xfrm>
            <a:off x="884168" y="1834576"/>
            <a:ext cx="3277305" cy="3431905"/>
            <a:chOff x="695325" y="1834576"/>
            <a:chExt cx="3277305" cy="343190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xmlns="" id="{C70C580B-756A-4D92-B42E-D950B667C772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432873EE-2B6A-473C-A17E-A686E64656D2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分别在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/home/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wwwroot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中创建用于保存不同网站数据的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个目录，并向其中分别写入网站的首页文件。每个首页文件中应有明确区分不同网站内容的信息，方便稍后能更直观地检查效果。</a:t>
              </a: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861EF21C-4522-46D7-BFEB-A06138DC7799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A86130E5-90D7-4763-A456-44BA4758C4DA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6B440B6-2FA5-4D70-86F6-9F7015AD0563}"/>
              </a:ext>
            </a:extLst>
          </p:cNvPr>
          <p:cNvGrpSpPr/>
          <p:nvPr/>
        </p:nvGrpSpPr>
        <p:grpSpPr>
          <a:xfrm>
            <a:off x="4439533" y="1834576"/>
            <a:ext cx="3277305" cy="3431905"/>
            <a:chOff x="695325" y="1834576"/>
            <a:chExt cx="3277305" cy="343190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xmlns="" id="{958CF4EB-336F-4DA0-8BB0-AFFAE60D9ED2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F862AA0E-BD2C-4472-8FB6-BEC8C66C381F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226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服务的配置文件中大约第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132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行处开始，分别追加写入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个基于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地址的虚拟主机网站参数，然后保存并退出。记得需要重启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服务，这些配置才生效。</a:t>
              </a: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596E49DB-D23D-4550-A397-8AB2CA7BEA0E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FA0B4564-A2C5-43A6-9BC4-41BDEFA769E4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60FBE0FD-E955-4C81-894E-D533445A0FDD}"/>
              </a:ext>
            </a:extLst>
          </p:cNvPr>
          <p:cNvGrpSpPr/>
          <p:nvPr/>
        </p:nvGrpSpPr>
        <p:grpSpPr>
          <a:xfrm>
            <a:off x="7994898" y="1834576"/>
            <a:ext cx="3277305" cy="3431905"/>
            <a:chOff x="695325" y="1834576"/>
            <a:chExt cx="3277305" cy="3431905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xmlns="" id="{E04A1798-EF43-48BF-A439-765AC89C320D}"/>
                </a:ext>
              </a:extLst>
            </p:cNvPr>
            <p:cNvSpPr/>
            <p:nvPr/>
          </p:nvSpPr>
          <p:spPr>
            <a:xfrm>
              <a:off x="707173" y="1834576"/>
              <a:ext cx="3257133" cy="3431905"/>
            </a:xfrm>
            <a:prstGeom prst="roundRect">
              <a:avLst>
                <a:gd name="adj" fmla="val 2292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5400000" algn="t" rotWithShape="0">
                <a:srgbClr val="3F58A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69B521A7-5C9C-4FCD-8898-C15F7DBA9ADF}"/>
                </a:ext>
              </a:extLst>
            </p:cNvPr>
            <p:cNvSpPr txBox="1"/>
            <p:nvPr/>
          </p:nvSpPr>
          <p:spPr>
            <a:xfrm>
              <a:off x="827851" y="2683066"/>
              <a:ext cx="3058350" cy="1156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此时访问网站，则会看到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服务程序的默认首页面中显示“权限不足”。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xmlns="" id="{99AC4131-598C-452D-AC3D-6800CC7F3492}"/>
                </a:ext>
              </a:extLst>
            </p:cNvPr>
            <p:cNvSpPr/>
            <p:nvPr/>
          </p:nvSpPr>
          <p:spPr>
            <a:xfrm>
              <a:off x="695325" y="1834577"/>
              <a:ext cx="3277305" cy="761043"/>
            </a:xfrm>
            <a:custGeom>
              <a:avLst/>
              <a:gdLst>
                <a:gd name="connsiteX0" fmla="*/ 74921 w 3268788"/>
                <a:gd name="connsiteY0" fmla="*/ 0 h 981652"/>
                <a:gd name="connsiteX1" fmla="*/ 3193867 w 3268788"/>
                <a:gd name="connsiteY1" fmla="*/ 0 h 981652"/>
                <a:gd name="connsiteX2" fmla="*/ 3268788 w 3268788"/>
                <a:gd name="connsiteY2" fmla="*/ 74921 h 981652"/>
                <a:gd name="connsiteX3" fmla="*/ 3268788 w 3268788"/>
                <a:gd name="connsiteY3" fmla="*/ 981652 h 981652"/>
                <a:gd name="connsiteX4" fmla="*/ 0 w 3268788"/>
                <a:gd name="connsiteY4" fmla="*/ 981652 h 981652"/>
                <a:gd name="connsiteX5" fmla="*/ 0 w 3268788"/>
                <a:gd name="connsiteY5" fmla="*/ 74921 h 981652"/>
                <a:gd name="connsiteX6" fmla="*/ 74921 w 3268788"/>
                <a:gd name="connsiteY6" fmla="*/ 0 h 98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788" h="981652">
                  <a:moveTo>
                    <a:pt x="74921" y="0"/>
                  </a:moveTo>
                  <a:lnTo>
                    <a:pt x="3193867" y="0"/>
                  </a:lnTo>
                  <a:cubicBezTo>
                    <a:pt x="3235245" y="0"/>
                    <a:pt x="3268788" y="33543"/>
                    <a:pt x="3268788" y="74921"/>
                  </a:cubicBezTo>
                  <a:lnTo>
                    <a:pt x="3268788" y="981652"/>
                  </a:lnTo>
                  <a:lnTo>
                    <a:pt x="0" y="981652"/>
                  </a:lnTo>
                  <a:lnTo>
                    <a:pt x="0" y="74921"/>
                  </a:lnTo>
                  <a:cubicBezTo>
                    <a:pt x="0" y="33543"/>
                    <a:pt x="33543" y="0"/>
                    <a:pt x="74921" y="0"/>
                  </a:cubicBezTo>
                  <a:close/>
                </a:path>
              </a:pathLst>
            </a:custGeom>
            <a:gradFill>
              <a:gsLst>
                <a:gs pos="16000">
                  <a:srgbClr val="007DDA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418FFC75-0AAA-4285-8DA8-C9A2F9C4FDFF}"/>
                </a:ext>
              </a:extLst>
            </p:cNvPr>
            <p:cNvSpPr txBox="1"/>
            <p:nvPr/>
          </p:nvSpPr>
          <p:spPr>
            <a:xfrm>
              <a:off x="827850" y="2101262"/>
              <a:ext cx="856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170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C4B437A7-F0BD-49B0-A6C2-C2E76EEB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9" y="1681971"/>
            <a:ext cx="9848822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63838A8F-8224-42C8-B8CC-3DE2F7EE9BAD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基于不同的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599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64B4070C-BBDF-4570-AA78-5F681B234448}"/>
              </a:ext>
            </a:extLst>
          </p:cNvPr>
          <p:cNvSpPr/>
          <p:nvPr/>
        </p:nvSpPr>
        <p:spPr>
          <a:xfrm>
            <a:off x="707173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B8E475F-4FE1-4C7D-A8D2-32C18A010036}"/>
              </a:ext>
            </a:extLst>
          </p:cNvPr>
          <p:cNvSpPr txBox="1"/>
          <p:nvPr/>
        </p:nvSpPr>
        <p:spPr>
          <a:xfrm>
            <a:off x="827850" y="2454466"/>
            <a:ext cx="2351653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手动定义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地址与域名之间对应关系的配置文件，保存并退出后会立即生效。可以通过分别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这些域名来验证域名是否已经成功解析为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09BD30D2-1FF9-46E2-8CD0-3CDD8BC1FB53}"/>
              </a:ext>
            </a:extLst>
          </p:cNvPr>
          <p:cNvSpPr/>
          <p:nvPr/>
        </p:nvSpPr>
        <p:spPr>
          <a:xfrm>
            <a:off x="695325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EFD319C-2266-4404-A5DA-DBC64FD0334E}"/>
              </a:ext>
            </a:extLst>
          </p:cNvPr>
          <p:cNvSpPr txBox="1"/>
          <p:nvPr/>
        </p:nvSpPr>
        <p:spPr>
          <a:xfrm>
            <a:off x="827850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23A9521F-910B-43FB-82C0-9BD121DA6AE6}"/>
              </a:ext>
            </a:extLst>
          </p:cNvPr>
          <p:cNvSpPr/>
          <p:nvPr/>
        </p:nvSpPr>
        <p:spPr>
          <a:xfrm>
            <a:off x="3459480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247434B2-B907-4306-A1EE-BF0B4908C7CD}"/>
              </a:ext>
            </a:extLst>
          </p:cNvPr>
          <p:cNvSpPr txBox="1"/>
          <p:nvPr/>
        </p:nvSpPr>
        <p:spPr>
          <a:xfrm>
            <a:off x="3532518" y="2454466"/>
            <a:ext cx="2476726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分别在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中创建用于保存不同网站数据的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个目录，并向其中分别写入网站的首页文件。每个首页文件中应有明确区分不同网站内容的信息，方便稍后能更直观地检查效果。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34D8FC61-7327-4DF3-BDC8-26DAF9D6F7DB}"/>
              </a:ext>
            </a:extLst>
          </p:cNvPr>
          <p:cNvSpPr/>
          <p:nvPr/>
        </p:nvSpPr>
        <p:spPr>
          <a:xfrm>
            <a:off x="3449830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658C2C8-4223-4ABB-8DBE-4EDF19122BF2}"/>
              </a:ext>
            </a:extLst>
          </p:cNvPr>
          <p:cNvSpPr txBox="1"/>
          <p:nvPr/>
        </p:nvSpPr>
        <p:spPr>
          <a:xfrm>
            <a:off x="3582355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C23C59BB-A1AA-4007-9C9B-DCA0D067A588}"/>
              </a:ext>
            </a:extLst>
          </p:cNvPr>
          <p:cNvSpPr/>
          <p:nvPr/>
        </p:nvSpPr>
        <p:spPr>
          <a:xfrm>
            <a:off x="6216183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5BDD2AA4-A406-41A1-94F6-693171E0B551}"/>
              </a:ext>
            </a:extLst>
          </p:cNvPr>
          <p:cNvSpPr txBox="1"/>
          <p:nvPr/>
        </p:nvSpPr>
        <p:spPr>
          <a:xfrm>
            <a:off x="6336860" y="2454466"/>
            <a:ext cx="2351653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服务的配置文件中大约第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行处开始，分别追加写入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个基于主机名的虚拟主机网站参数，然后保存并退出。记得需要重启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服务，这些配置才生效。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xmlns="" id="{E9648B96-924A-4756-92CA-62BFFF630099}"/>
              </a:ext>
            </a:extLst>
          </p:cNvPr>
          <p:cNvSpPr/>
          <p:nvPr/>
        </p:nvSpPr>
        <p:spPr>
          <a:xfrm>
            <a:off x="6204335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F609A658-D9B5-485F-8631-F2EEEED9385F}"/>
              </a:ext>
            </a:extLst>
          </p:cNvPr>
          <p:cNvSpPr txBox="1"/>
          <p:nvPr/>
        </p:nvSpPr>
        <p:spPr>
          <a:xfrm>
            <a:off x="6336860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E9DB0931-8CC1-4C67-826F-CA16AC4CFA95}"/>
              </a:ext>
            </a:extLst>
          </p:cNvPr>
          <p:cNvSpPr/>
          <p:nvPr/>
        </p:nvSpPr>
        <p:spPr>
          <a:xfrm>
            <a:off x="8970687" y="1605976"/>
            <a:ext cx="2622802" cy="4188537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D166B07-3737-4AC8-9C2A-43DBD1021AA9}"/>
              </a:ext>
            </a:extLst>
          </p:cNvPr>
          <p:cNvSpPr txBox="1"/>
          <p:nvPr/>
        </p:nvSpPr>
        <p:spPr>
          <a:xfrm>
            <a:off x="9031026" y="2454466"/>
            <a:ext cx="2502125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当前的网站数据目录还是在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目录中，要正确设置网站数据目录文件的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安全上下文，使其与网站服务功能相吻合。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xmlns="" id="{448B5CAA-CD9C-4632-BDC3-5650FE9A3D5C}"/>
              </a:ext>
            </a:extLst>
          </p:cNvPr>
          <p:cNvSpPr/>
          <p:nvPr/>
        </p:nvSpPr>
        <p:spPr>
          <a:xfrm>
            <a:off x="8958839" y="1605977"/>
            <a:ext cx="2639045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C8A7B472-61B9-4A84-928F-3F8C5B4FDD3E}"/>
              </a:ext>
            </a:extLst>
          </p:cNvPr>
          <p:cNvSpPr txBox="1"/>
          <p:nvPr/>
        </p:nvSpPr>
        <p:spPr>
          <a:xfrm>
            <a:off x="9091364" y="187266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</p:spTree>
    <p:extLst>
      <p:ext uri="{BB962C8B-B14F-4D97-AF65-F5344CB8AC3E}">
        <p14:creationId xmlns:p14="http://schemas.microsoft.com/office/powerpoint/2010/main" val="1665039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xmlns="" id="{BE16B751-8611-40B2-BC71-9A1E4E54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87" y="1579142"/>
            <a:ext cx="9843424" cy="36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E8CE4F2E-4B2B-4A66-AF46-4DD85E16C98E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62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基于端口号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 Box 22">
            <a:extLst>
              <a:ext uri="{FF2B5EF4-FFF2-40B4-BE49-F238E27FC236}">
                <a16:creationId xmlns:a16="http://schemas.microsoft.com/office/drawing/2014/main" xmlns="" id="{1C868165-E29B-4770-B652-EA751C13E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150" y="785653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xmlns="" id="{D6FDDBEB-4ADE-4C29-8B85-225F2B83C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400" y="1221248"/>
            <a:ext cx="2937092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分别在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中创建用于保存不同网站数据的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个目录，并向其中分别写入网站的首页文件。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xmlns="" id="{DC16D077-3359-42AC-8740-BA0A8F124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396" y="2180817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xmlns="" id="{8D644ECA-FF8C-4159-98ED-A35F9010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9398" y="2616413"/>
            <a:ext cx="2897001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允许的与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协议相关的端口号中默认没有包含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6111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6333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，因此需要将这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个端口号手动添加进去。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xmlns="" id="{B36E8274-28FE-47F7-BA4A-7E6AA1051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846" y="4064072"/>
            <a:ext cx="3095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xmlns="" id="{51D69A37-E88A-405D-9230-B034A3E4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847" y="4487711"/>
            <a:ext cx="2793985" cy="198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因为我们把网站数据目录存放在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/home/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wwwroot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目录中，因此还是必须要正确设置网站数据目录文件的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安全上下文，使其与网站服务功能相吻合。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xmlns="" id="{247F406F-CFE3-493B-B228-B9888F360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16" y="2242431"/>
            <a:ext cx="275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xmlns="" id="{2D3F99B6-C620-4822-87E6-E656A920C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33" y="2678027"/>
            <a:ext cx="2793985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服务配置文件的第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行～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行分别添加用于监听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6111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6222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6333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端口的参数。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xmlns="" id="{9AFA280B-8361-472D-82C3-FA9AE334C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17" y="4500264"/>
            <a:ext cx="3582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xmlns="" id="{FC91F22C-3A07-4E25-8708-36EE13AF3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967" y="4923905"/>
            <a:ext cx="2793985" cy="134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服务的配置文件中大约第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行处开始，分别追加写入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个基于端口号的虚拟主机网站参数，然后保存并退出。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五边形 35">
            <a:extLst>
              <a:ext uri="{FF2B5EF4-FFF2-40B4-BE49-F238E27FC236}">
                <a16:creationId xmlns:a16="http://schemas.microsoft.com/office/drawing/2014/main" xmlns="" id="{D33EBB04-9FF1-4A8C-A50A-D959A63920DF}"/>
              </a:ext>
            </a:extLst>
          </p:cNvPr>
          <p:cNvSpPr/>
          <p:nvPr/>
        </p:nvSpPr>
        <p:spPr>
          <a:xfrm>
            <a:off x="4787118" y="2580927"/>
            <a:ext cx="2617763" cy="2493107"/>
          </a:xfrm>
          <a:prstGeom prst="pentagon">
            <a:avLst/>
          </a:prstGeom>
          <a:gradFill>
            <a:gsLst>
              <a:gs pos="25000">
                <a:srgbClr val="0070C0">
                  <a:alpha val="19000"/>
                </a:srgbClr>
              </a:gs>
              <a:gs pos="100000">
                <a:srgbClr val="00B0F0">
                  <a:alpha val="1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五边形 36">
            <a:extLst>
              <a:ext uri="{FF2B5EF4-FFF2-40B4-BE49-F238E27FC236}">
                <a16:creationId xmlns:a16="http://schemas.microsoft.com/office/drawing/2014/main" xmlns="" id="{4568C2EC-09D4-4360-99CF-1A26F047FC59}"/>
              </a:ext>
            </a:extLst>
          </p:cNvPr>
          <p:cNvSpPr/>
          <p:nvPr/>
        </p:nvSpPr>
        <p:spPr>
          <a:xfrm>
            <a:off x="5016913" y="2799779"/>
            <a:ext cx="2158173" cy="2055403"/>
          </a:xfrm>
          <a:prstGeom prst="pentagon">
            <a:avLst/>
          </a:prstGeom>
          <a:gradFill>
            <a:gsLst>
              <a:gs pos="25000">
                <a:srgbClr val="0070C0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连接符 58">
            <a:extLst>
              <a:ext uri="{FF2B5EF4-FFF2-40B4-BE49-F238E27FC236}">
                <a16:creationId xmlns:a16="http://schemas.microsoft.com/office/drawing/2014/main" xmlns="" id="{11ACF23F-74B3-4E62-9390-183E161FCFDD}"/>
              </a:ext>
            </a:extLst>
          </p:cNvPr>
          <p:cNvCxnSpPr>
            <a:cxnSpLocks/>
          </p:cNvCxnSpPr>
          <p:nvPr/>
        </p:nvCxnSpPr>
        <p:spPr>
          <a:xfrm>
            <a:off x="6877904" y="5052931"/>
            <a:ext cx="341756" cy="29004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9">
            <a:extLst>
              <a:ext uri="{FF2B5EF4-FFF2-40B4-BE49-F238E27FC236}">
                <a16:creationId xmlns:a16="http://schemas.microsoft.com/office/drawing/2014/main" xmlns="" id="{5F717A19-E7B6-4950-8612-E5F647A30C07}"/>
              </a:ext>
            </a:extLst>
          </p:cNvPr>
          <p:cNvCxnSpPr>
            <a:cxnSpLocks/>
          </p:cNvCxnSpPr>
          <p:nvPr/>
        </p:nvCxnSpPr>
        <p:spPr>
          <a:xfrm flipH="1">
            <a:off x="7219661" y="5342977"/>
            <a:ext cx="656785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64">
            <a:extLst>
              <a:ext uri="{FF2B5EF4-FFF2-40B4-BE49-F238E27FC236}">
                <a16:creationId xmlns:a16="http://schemas.microsoft.com/office/drawing/2014/main" xmlns="" id="{47384E4D-A8BB-4C24-A904-123641BCBE7C}"/>
              </a:ext>
            </a:extLst>
          </p:cNvPr>
          <p:cNvCxnSpPr>
            <a:cxnSpLocks/>
          </p:cNvCxnSpPr>
          <p:nvPr/>
        </p:nvCxnSpPr>
        <p:spPr>
          <a:xfrm flipV="1">
            <a:off x="7379535" y="3068725"/>
            <a:ext cx="275767" cy="47990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65">
            <a:extLst>
              <a:ext uri="{FF2B5EF4-FFF2-40B4-BE49-F238E27FC236}">
                <a16:creationId xmlns:a16="http://schemas.microsoft.com/office/drawing/2014/main" xmlns="" id="{2602C01C-BC7D-4BC2-90BD-31F3EB8A1BD1}"/>
              </a:ext>
            </a:extLst>
          </p:cNvPr>
          <p:cNvCxnSpPr>
            <a:cxnSpLocks/>
          </p:cNvCxnSpPr>
          <p:nvPr/>
        </p:nvCxnSpPr>
        <p:spPr>
          <a:xfrm flipH="1" flipV="1">
            <a:off x="7655302" y="3068725"/>
            <a:ext cx="906089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67">
            <a:extLst>
              <a:ext uri="{FF2B5EF4-FFF2-40B4-BE49-F238E27FC236}">
                <a16:creationId xmlns:a16="http://schemas.microsoft.com/office/drawing/2014/main" xmlns="" id="{B030F3AA-5D3D-4D0A-9C75-61E5677CAF7E}"/>
              </a:ext>
            </a:extLst>
          </p:cNvPr>
          <p:cNvCxnSpPr>
            <a:cxnSpLocks/>
          </p:cNvCxnSpPr>
          <p:nvPr/>
        </p:nvCxnSpPr>
        <p:spPr>
          <a:xfrm flipH="1" flipV="1">
            <a:off x="4502414" y="3068725"/>
            <a:ext cx="275767" cy="47990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68">
            <a:extLst>
              <a:ext uri="{FF2B5EF4-FFF2-40B4-BE49-F238E27FC236}">
                <a16:creationId xmlns:a16="http://schemas.microsoft.com/office/drawing/2014/main" xmlns="" id="{1C8231CF-339B-4AFD-BC5C-B00DCC572CE8}"/>
              </a:ext>
            </a:extLst>
          </p:cNvPr>
          <p:cNvCxnSpPr>
            <a:cxnSpLocks/>
          </p:cNvCxnSpPr>
          <p:nvPr/>
        </p:nvCxnSpPr>
        <p:spPr>
          <a:xfrm flipV="1">
            <a:off x="3596325" y="3068725"/>
            <a:ext cx="906089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70">
            <a:extLst>
              <a:ext uri="{FF2B5EF4-FFF2-40B4-BE49-F238E27FC236}">
                <a16:creationId xmlns:a16="http://schemas.microsoft.com/office/drawing/2014/main" xmlns="" id="{55C14C9A-CB08-4A21-9067-9D77E0C22B99}"/>
              </a:ext>
            </a:extLst>
          </p:cNvPr>
          <p:cNvCxnSpPr>
            <a:cxnSpLocks/>
          </p:cNvCxnSpPr>
          <p:nvPr/>
        </p:nvCxnSpPr>
        <p:spPr>
          <a:xfrm flipH="1">
            <a:off x="4965302" y="5072122"/>
            <a:ext cx="339721" cy="290047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71">
            <a:extLst>
              <a:ext uri="{FF2B5EF4-FFF2-40B4-BE49-F238E27FC236}">
                <a16:creationId xmlns:a16="http://schemas.microsoft.com/office/drawing/2014/main" xmlns="" id="{B9985AC3-7C7A-4190-A2FC-15F7DAB52B94}"/>
              </a:ext>
            </a:extLst>
          </p:cNvPr>
          <p:cNvCxnSpPr>
            <a:cxnSpLocks/>
          </p:cNvCxnSpPr>
          <p:nvPr/>
        </p:nvCxnSpPr>
        <p:spPr>
          <a:xfrm>
            <a:off x="4311151" y="5362167"/>
            <a:ext cx="654151" cy="0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76">
            <a:extLst>
              <a:ext uri="{FF2B5EF4-FFF2-40B4-BE49-F238E27FC236}">
                <a16:creationId xmlns:a16="http://schemas.microsoft.com/office/drawing/2014/main" xmlns="" id="{D628D795-564E-4198-8DA4-45B0D48AB83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2355487"/>
            <a:ext cx="1" cy="227703"/>
          </a:xfrm>
          <a:prstGeom prst="line">
            <a:avLst/>
          </a:prstGeom>
          <a:ln w="15875" cap="rnd">
            <a:gradFill flip="none" rotWithShape="1">
              <a:gsLst>
                <a:gs pos="11000">
                  <a:srgbClr val="00B0F0">
                    <a:alpha val="0"/>
                  </a:srgbClr>
                </a:gs>
                <a:gs pos="59000">
                  <a:srgbClr val="0070C0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77">
            <a:extLst>
              <a:ext uri="{FF2B5EF4-FFF2-40B4-BE49-F238E27FC236}">
                <a16:creationId xmlns:a16="http://schemas.microsoft.com/office/drawing/2014/main" xmlns="" id="{46DAFE88-D64E-41AC-A251-BB71D10D5D0E}"/>
              </a:ext>
            </a:extLst>
          </p:cNvPr>
          <p:cNvCxnSpPr>
            <a:cxnSpLocks/>
          </p:cNvCxnSpPr>
          <p:nvPr/>
        </p:nvCxnSpPr>
        <p:spPr>
          <a:xfrm flipH="1">
            <a:off x="5239030" y="2340974"/>
            <a:ext cx="1713939" cy="6295"/>
          </a:xfrm>
          <a:prstGeom prst="line">
            <a:avLst/>
          </a:prstGeom>
          <a:ln w="15875" cap="rnd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70C0"/>
                </a:gs>
                <a:gs pos="100000">
                  <a:srgbClr val="00B0F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30BB0F7-0C4C-4B3B-9DD5-50F2ED9DED89}"/>
              </a:ext>
            </a:extLst>
          </p:cNvPr>
          <p:cNvSpPr txBox="1"/>
          <p:nvPr/>
        </p:nvSpPr>
        <p:spPr>
          <a:xfrm>
            <a:off x="5511226" y="3564652"/>
            <a:ext cx="116955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1972894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A3884D20-3074-4574-B7E8-D5600C4B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88" y="1579140"/>
            <a:ext cx="9846521" cy="36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基于主机域名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E8CE4F2E-4B2B-4A66-AF46-4DD85E16C98E}"/>
              </a:ext>
            </a:extLst>
          </p:cNvPr>
          <p:cNvSpPr txBox="1"/>
          <p:nvPr/>
        </p:nvSpPr>
        <p:spPr>
          <a:xfrm>
            <a:off x="3609831" y="5544451"/>
            <a:ext cx="49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基于端口号访问虚拟主机网站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283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SIX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 Control Of Apache</a:t>
            </a:r>
          </a:p>
        </p:txBody>
      </p:sp>
    </p:spTree>
    <p:extLst>
      <p:ext uri="{BB962C8B-B14F-4D97-AF65-F5344CB8AC3E}">
        <p14:creationId xmlns:p14="http://schemas.microsoft.com/office/powerpoint/2010/main" val="32425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23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B35B568-28A6-46E6-AED0-60D26548A7F1}"/>
              </a:ext>
            </a:extLst>
          </p:cNvPr>
          <p:cNvGrpSpPr/>
          <p:nvPr/>
        </p:nvGrpSpPr>
        <p:grpSpPr>
          <a:xfrm>
            <a:off x="396010" y="1533570"/>
            <a:ext cx="10840950" cy="1445717"/>
            <a:chOff x="396010" y="1225457"/>
            <a:chExt cx="10840950" cy="144571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C503EA49-3D3F-4161-88CE-9E8F63FA62DE}"/>
                </a:ext>
              </a:extLst>
            </p:cNvPr>
            <p:cNvGrpSpPr/>
            <p:nvPr/>
          </p:nvGrpSpPr>
          <p:grpSpPr>
            <a:xfrm>
              <a:off x="396010" y="1306459"/>
              <a:ext cx="603250" cy="699770"/>
              <a:chOff x="623443" y="1726565"/>
              <a:chExt cx="603250" cy="699770"/>
            </a:xfrm>
          </p:grpSpPr>
          <p:sp>
            <p:nvSpPr>
              <p:cNvPr id="15" name="六边形 14">
                <a:extLst>
                  <a:ext uri="{FF2B5EF4-FFF2-40B4-BE49-F238E27FC236}">
                    <a16:creationId xmlns:a16="http://schemas.microsoft.com/office/drawing/2014/main" xmlns="" id="{CF945CB5-1BC5-4B2B-89DE-8A440B38B727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7613018D-86B6-4CE7-9C1C-BD0A483F3247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C18545FF-1FA8-46D0-B2CF-CB512CECC828}"/>
                </a:ext>
              </a:extLst>
            </p:cNvPr>
            <p:cNvSpPr txBox="1"/>
            <p:nvPr/>
          </p:nvSpPr>
          <p:spPr>
            <a:xfrm>
              <a:off x="1091113" y="1225457"/>
              <a:ext cx="10145847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服务程序以及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服务程序的用处，通过对比当前主流的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服务程序来更好地理解其各自的优势及特点，通过对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服务程序中“全局配置参数”“区域配置参数”及“注释信息”的理论讲解和实战部署，确保学会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服务程序的配置方法，并真正掌握在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系统中配置服务的技巧。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93DB6190-7128-4E69-B622-03BFB6425638}"/>
              </a:ext>
            </a:extLst>
          </p:cNvPr>
          <p:cNvGrpSpPr/>
          <p:nvPr/>
        </p:nvGrpSpPr>
        <p:grpSpPr>
          <a:xfrm>
            <a:off x="396010" y="3366381"/>
            <a:ext cx="10840950" cy="1445717"/>
            <a:chOff x="396010" y="2572891"/>
            <a:chExt cx="10840950" cy="144571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41095412-D2F9-40A4-984F-9C0551D30632}"/>
                </a:ext>
              </a:extLst>
            </p:cNvPr>
            <p:cNvGrpSpPr/>
            <p:nvPr/>
          </p:nvGrpSpPr>
          <p:grpSpPr>
            <a:xfrm>
              <a:off x="396010" y="2653893"/>
              <a:ext cx="603250" cy="699770"/>
              <a:chOff x="623443" y="1726565"/>
              <a:chExt cx="603250" cy="699770"/>
            </a:xfrm>
          </p:grpSpPr>
          <p:sp>
            <p:nvSpPr>
              <p:cNvPr id="19" name="六边形 18">
                <a:extLst>
                  <a:ext uri="{FF2B5EF4-FFF2-40B4-BE49-F238E27FC236}">
                    <a16:creationId xmlns:a16="http://schemas.microsoft.com/office/drawing/2014/main" xmlns="" id="{8F871D2C-A0A9-4F6B-B917-AC86F9C30F44}"/>
                  </a:ext>
                </a:extLst>
              </p:cNvPr>
              <p:cNvSpPr/>
              <p:nvPr/>
            </p:nvSpPr>
            <p:spPr>
              <a:xfrm rot="5400000">
                <a:off x="575183" y="1774825"/>
                <a:ext cx="699770" cy="603250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DFAE55C3-F324-4EC9-BED8-D9D45A36B67B}"/>
                  </a:ext>
                </a:extLst>
              </p:cNvPr>
              <p:cNvSpPr txBox="1"/>
              <p:nvPr/>
            </p:nvSpPr>
            <p:spPr>
              <a:xfrm>
                <a:off x="639890" y="1876395"/>
                <a:ext cx="570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A03E2244-A5A4-495B-8509-FE78E82AD377}"/>
                </a:ext>
              </a:extLst>
            </p:cNvPr>
            <p:cNvSpPr txBox="1"/>
            <p:nvPr/>
          </p:nvSpPr>
          <p:spPr>
            <a:xfrm>
              <a:off x="1091113" y="2572891"/>
              <a:ext cx="10145847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服务的作用、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种工作模式以及策略管理方法，确保掌握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域和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SELinux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安全上下文的配置方法，并依次完成多个基于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服务程序的实用功能的部署实验，其中包括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服务程序的基本部署、个人用户主页功能和密码加密认证方式的实现，以及分别基于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地址、主机名（域名）、端口号部署虚拟主机网站功能。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32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345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A6999911-F522-4D45-984B-65FCDC7E129C}"/>
              </a:ext>
            </a:extLst>
          </p:cNvPr>
          <p:cNvSpPr/>
          <p:nvPr/>
        </p:nvSpPr>
        <p:spPr>
          <a:xfrm>
            <a:off x="869065" y="1545209"/>
            <a:ext cx="4009625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9360A68-2BB2-481A-9C73-CD6D74EE4228}"/>
              </a:ext>
            </a:extLst>
          </p:cNvPr>
          <p:cNvSpPr txBox="1"/>
          <p:nvPr/>
        </p:nvSpPr>
        <p:spPr>
          <a:xfrm>
            <a:off x="1021781" y="2393698"/>
            <a:ext cx="3678005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步：先在服务器上的网站数据目录中新建一个子目录，并在这个子目录中创建一个包含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Successful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单词的首页文件。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步：打开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服务的配置文件，在第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行后面添加下述规则来限制源主机的访问。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xmlns="" id="{14258DA1-B4AE-4E25-B63C-D1B636D5B953}"/>
              </a:ext>
            </a:extLst>
          </p:cNvPr>
          <p:cNvSpPr/>
          <p:nvPr/>
        </p:nvSpPr>
        <p:spPr>
          <a:xfrm>
            <a:off x="857217" y="1545209"/>
            <a:ext cx="4034456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BDD9AF6-3179-4DBE-9CA8-D13040A2FD8A}"/>
              </a:ext>
            </a:extLst>
          </p:cNvPr>
          <p:cNvSpPr txBox="1"/>
          <p:nvPr/>
        </p:nvSpPr>
        <p:spPr>
          <a:xfrm>
            <a:off x="989743" y="1811894"/>
            <a:ext cx="2422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的访问控制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xmlns="" id="{AFDD1E68-5178-4631-9D66-52C6CB75C323}"/>
              </a:ext>
            </a:extLst>
          </p:cNvPr>
          <p:cNvSpPr/>
          <p:nvPr/>
        </p:nvSpPr>
        <p:spPr>
          <a:xfrm>
            <a:off x="5044389" y="1545209"/>
            <a:ext cx="5894531" cy="4388452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87F2A19-7700-4B18-B8E8-F79C2D64841C}"/>
              </a:ext>
            </a:extLst>
          </p:cNvPr>
          <p:cNvSpPr txBox="1"/>
          <p:nvPr/>
        </p:nvSpPr>
        <p:spPr>
          <a:xfrm>
            <a:off x="6397306" y="1811894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69E2292F-5AB0-408B-BF7A-34A541ECCBBD}"/>
              </a:ext>
            </a:extLst>
          </p:cNvPr>
          <p:cNvSpPr txBox="1"/>
          <p:nvPr/>
        </p:nvSpPr>
        <p:spPr>
          <a:xfrm>
            <a:off x="6166437" y="2650860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浏览器成功访问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403C36E7-4B1D-470D-BC87-C0E8793D99AF}"/>
              </a:ext>
            </a:extLst>
          </p:cNvPr>
          <p:cNvSpPr txBox="1"/>
          <p:nvPr/>
        </p:nvSpPr>
        <p:spPr>
          <a:xfrm>
            <a:off x="6166437" y="3913728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其他浏览器访问失败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xmlns="" id="{804AC251-BABE-4949-A370-98A99269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80" y="1893663"/>
            <a:ext cx="5646749" cy="78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xmlns="" id="{005B8FF7-8EFA-4D6F-918F-3BBAD563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80" y="3208567"/>
            <a:ext cx="5647691" cy="70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xmlns="" id="{A7E33B5A-DB6A-4674-9D73-DE3E14AB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34" y="4342867"/>
            <a:ext cx="5622041" cy="98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A55E488-04A3-417C-8A28-D84000FEDEA5}"/>
              </a:ext>
            </a:extLst>
          </p:cNvPr>
          <p:cNvSpPr txBox="1"/>
          <p:nvPr/>
        </p:nvSpPr>
        <p:spPr>
          <a:xfrm>
            <a:off x="6166437" y="5409567"/>
            <a:ext cx="3650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地址不符合要求而被拒绝访问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2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384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．什么是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网络服务？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答：一种允许用户通过浏览器访问互联网中各种资源的服务。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．相较于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服务程序，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服务程序最大的优势是什么？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服务程序具备跨平台特性、安全性，而且拥有快速、可靠、简单的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服务程序没有检查到首页文件，会提示报错信息吗？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答：不会，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服务在未找到网站首页文件时，会向访客显示一个默认页面。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．简述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服务主配置文件中全局配置参数、区域配置参数和注释行信息的作用。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答：全局配置参数是一种全局性的配置参数，可作用于所有的子站点；区域配置参数则是单独针对每个独立的子站点设置的；而注释行信息一般是对服务程序的功能或某一行参数进行介绍的。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．简述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服务的作用。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答：为了让各个服务进程都受到约束，使其仅获取到本应获取的资源。</a:t>
            </a:r>
          </a:p>
        </p:txBody>
      </p:sp>
    </p:spTree>
    <p:extLst>
      <p:ext uri="{BB962C8B-B14F-4D97-AF65-F5344CB8AC3E}">
        <p14:creationId xmlns:p14="http://schemas.microsoft.com/office/powerpoint/2010/main" val="1477808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43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E494243-3D3D-470D-B986-3726777EA8D2}"/>
              </a:ext>
            </a:extLst>
          </p:cNvPr>
          <p:cNvSpPr txBox="1"/>
          <p:nvPr/>
        </p:nvSpPr>
        <p:spPr>
          <a:xfrm>
            <a:off x="1029783" y="1316631"/>
            <a:ext cx="10132434" cy="488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．在使用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getenforce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命令查看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服务模式时，发现其配置模式为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，这代表强制开启模式吗？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答：不是，强制开启模式是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enforcing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permissive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是只发出警告而不强制拦截的模式。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．在使用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semanage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命令修改了文件上应用的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安全上下文后，还需要执行什么命令才可以让更改立即生效？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答：还需要执行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restorecon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命令即可让新的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安全上下文参数立即生效。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．要想查询并过滤出所有与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协议相关的</a:t>
            </a:r>
            <a:r>
              <a:rPr lang="en-US" altLang="zh-CN" sz="16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域策略有哪些，应该怎么做呢？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答：可以结合管道符来实现，即执行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getsebool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-a | grep http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服务程序可以基于哪些资源来创建虚拟主机网站呢？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答：可以基于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地址、主机名（域名）或者端口号创建虚拟主机网站。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．相对于基于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地址和基于主机名（域名）配置的虚拟主机网站来说，使用端口号配置虚拟主机网站有哪些特点？ </a:t>
            </a:r>
          </a:p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答：在使用端口号来配置虚拟主机网站时，必须要考虑到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SELinux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服务程序所用端口号的控制策略，还要在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服务程序的主配置文件中使用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参数来开启要监听的端口号。</a:t>
            </a:r>
          </a:p>
        </p:txBody>
      </p:sp>
    </p:spTree>
    <p:extLst>
      <p:ext uri="{BB962C8B-B14F-4D97-AF65-F5344CB8AC3E}">
        <p14:creationId xmlns:p14="http://schemas.microsoft.com/office/powerpoint/2010/main" val="2153270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949880" y="2782669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祝同学们学习顺利，爱上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</p:txBody>
      </p:sp>
    </p:spTree>
    <p:extLst>
      <p:ext uri="{BB962C8B-B14F-4D97-AF65-F5344CB8AC3E}">
        <p14:creationId xmlns:p14="http://schemas.microsoft.com/office/powerpoint/2010/main" val="7442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网站服务程序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5076" y="5624851"/>
            <a:ext cx="718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Service Program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网站服务程序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7978AA20-B971-4AB3-B41C-E1168FA19899}"/>
              </a:ext>
            </a:extLst>
          </p:cNvPr>
          <p:cNvSpPr/>
          <p:nvPr/>
        </p:nvSpPr>
        <p:spPr>
          <a:xfrm>
            <a:off x="120841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0A54703-94B5-45DD-A1E4-86D340E78355}"/>
              </a:ext>
            </a:extLst>
          </p:cNvPr>
          <p:cNvSpPr txBox="1"/>
          <p:nvPr/>
        </p:nvSpPr>
        <p:spPr>
          <a:xfrm>
            <a:off x="1361134" y="2353942"/>
            <a:ext cx="432340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一种被动访问的服务程序，即只有接收到互联网中其他主机发出的请求后才会响应，最终用于提供服务程序的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服务器会通过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（超文本传输协议）或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（安全超文本传输协议）把请求的内容传送给用户。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xmlns="" id="{A9EE7DB1-85EB-4418-A1AB-6BCD7764E667}"/>
              </a:ext>
            </a:extLst>
          </p:cNvPr>
          <p:cNvSpPr/>
          <p:nvPr/>
        </p:nvSpPr>
        <p:spPr>
          <a:xfrm>
            <a:off x="1196570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7CD29FD-07BA-43DA-8F38-735780D4B4B3}"/>
              </a:ext>
            </a:extLst>
          </p:cNvPr>
          <p:cNvSpPr txBox="1"/>
          <p:nvPr/>
        </p:nvSpPr>
        <p:spPr>
          <a:xfrm>
            <a:off x="1329096" y="1811894"/>
            <a:ext cx="179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网络服务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4CD0F90D-805E-45AB-B213-FEE97CE00559}"/>
              </a:ext>
            </a:extLst>
          </p:cNvPr>
          <p:cNvSpPr/>
          <p:nvPr/>
        </p:nvSpPr>
        <p:spPr>
          <a:xfrm>
            <a:off x="6276628" y="1545209"/>
            <a:ext cx="4662291" cy="4477904"/>
          </a:xfrm>
          <a:prstGeom prst="roundRect">
            <a:avLst>
              <a:gd name="adj" fmla="val 2292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srgbClr val="3F58A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624B5E2A-E24F-44FC-852C-F4DA21DE0041}"/>
              </a:ext>
            </a:extLst>
          </p:cNvPr>
          <p:cNvSpPr txBox="1"/>
          <p:nvPr/>
        </p:nvSpPr>
        <p:spPr>
          <a:xfrm>
            <a:off x="6429344" y="2353942"/>
            <a:ext cx="4323400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目前拥有很高市场占有率的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服务程序之一，其跨平台和安全性广泛被认可且拥有快速、可靠、简单的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扩展。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服务程序可以运行在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系统甚至是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系统中，能够实时监视服务状态与定制日志消息，并支持各类丰富的模块。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B5487E11-B489-472A-A2AC-9E59F8E441A2}"/>
              </a:ext>
            </a:extLst>
          </p:cNvPr>
          <p:cNvSpPr/>
          <p:nvPr/>
        </p:nvSpPr>
        <p:spPr>
          <a:xfrm>
            <a:off x="6264780" y="1545209"/>
            <a:ext cx="4691164" cy="761043"/>
          </a:xfrm>
          <a:custGeom>
            <a:avLst/>
            <a:gdLst>
              <a:gd name="connsiteX0" fmla="*/ 74921 w 3268788"/>
              <a:gd name="connsiteY0" fmla="*/ 0 h 981652"/>
              <a:gd name="connsiteX1" fmla="*/ 3193867 w 3268788"/>
              <a:gd name="connsiteY1" fmla="*/ 0 h 981652"/>
              <a:gd name="connsiteX2" fmla="*/ 3268788 w 3268788"/>
              <a:gd name="connsiteY2" fmla="*/ 74921 h 981652"/>
              <a:gd name="connsiteX3" fmla="*/ 3268788 w 3268788"/>
              <a:gd name="connsiteY3" fmla="*/ 981652 h 981652"/>
              <a:gd name="connsiteX4" fmla="*/ 0 w 3268788"/>
              <a:gd name="connsiteY4" fmla="*/ 981652 h 981652"/>
              <a:gd name="connsiteX5" fmla="*/ 0 w 3268788"/>
              <a:gd name="connsiteY5" fmla="*/ 74921 h 981652"/>
              <a:gd name="connsiteX6" fmla="*/ 74921 w 3268788"/>
              <a:gd name="connsiteY6" fmla="*/ 0 h 98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8788" h="981652">
                <a:moveTo>
                  <a:pt x="74921" y="0"/>
                </a:moveTo>
                <a:lnTo>
                  <a:pt x="3193867" y="0"/>
                </a:lnTo>
                <a:cubicBezTo>
                  <a:pt x="3235245" y="0"/>
                  <a:pt x="3268788" y="33543"/>
                  <a:pt x="3268788" y="74921"/>
                </a:cubicBezTo>
                <a:lnTo>
                  <a:pt x="3268788" y="981652"/>
                </a:lnTo>
                <a:lnTo>
                  <a:pt x="0" y="981652"/>
                </a:lnTo>
                <a:lnTo>
                  <a:pt x="0" y="74921"/>
                </a:lnTo>
                <a:cubicBezTo>
                  <a:pt x="0" y="33543"/>
                  <a:pt x="33543" y="0"/>
                  <a:pt x="74921" y="0"/>
                </a:cubicBezTo>
                <a:close/>
              </a:path>
            </a:pathLst>
          </a:custGeom>
          <a:gradFill>
            <a:gsLst>
              <a:gs pos="16000">
                <a:srgbClr val="007DD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A0933778-AEAD-47F9-B0DA-8217C092B176}"/>
              </a:ext>
            </a:extLst>
          </p:cNvPr>
          <p:cNvSpPr txBox="1"/>
          <p:nvPr/>
        </p:nvSpPr>
        <p:spPr>
          <a:xfrm>
            <a:off x="6397306" y="1811894"/>
            <a:ext cx="165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B828795-F770-42A1-8708-E54438C0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8" y="4654269"/>
            <a:ext cx="3333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8386798A-A7D6-4A16-A1E4-7263972C4630}"/>
              </a:ext>
            </a:extLst>
          </p:cNvPr>
          <p:cNvSpPr txBox="1"/>
          <p:nvPr/>
        </p:nvSpPr>
        <p:spPr>
          <a:xfrm>
            <a:off x="1877842" y="5544451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主机与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服务器之间的通信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图片 285" descr="说明: 第10章 使用Apache服务部署静态网站第10章 使用Apache服务部署静态网站">
            <a:extLst>
              <a:ext uri="{FF2B5EF4-FFF2-40B4-BE49-F238E27FC236}">
                <a16:creationId xmlns:a16="http://schemas.microsoft.com/office/drawing/2014/main" xmlns="" id="{51F563E3-3FE8-4687-AA78-33B2A494F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02" y="4654269"/>
            <a:ext cx="228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D97900B-7F0B-416A-AAFD-498CE5E8FB6B}"/>
              </a:ext>
            </a:extLst>
          </p:cNvPr>
          <p:cNvSpPr txBox="1"/>
          <p:nvPr/>
        </p:nvSpPr>
        <p:spPr>
          <a:xfrm>
            <a:off x="6835807" y="5544451"/>
            <a:ext cx="3543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软件基金会著名的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174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软件仓库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9A617123-AD61-4E6A-8EA2-26C88B3030E0}"/>
              </a:ext>
            </a:extLst>
          </p:cNvPr>
          <p:cNvCxnSpPr>
            <a:cxnSpLocks/>
          </p:cNvCxnSpPr>
          <p:nvPr/>
        </p:nvCxnSpPr>
        <p:spPr>
          <a:xfrm>
            <a:off x="1979931" y="2123681"/>
            <a:ext cx="276306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29B752F4-6C20-44C3-82C8-92CB3C1BFA14}"/>
              </a:ext>
            </a:extLst>
          </p:cNvPr>
          <p:cNvSpPr txBox="1"/>
          <p:nvPr/>
        </p:nvSpPr>
        <p:spPr>
          <a:xfrm>
            <a:off x="1901992" y="1566878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A9CACDFD-C166-4FBD-891C-9765A618EB05}"/>
              </a:ext>
            </a:extLst>
          </p:cNvPr>
          <p:cNvSpPr txBox="1"/>
          <p:nvPr/>
        </p:nvSpPr>
        <p:spPr>
          <a:xfrm>
            <a:off x="1979931" y="2134409"/>
            <a:ext cx="2763061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把系统镜像挂载到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/media/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cdrom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目录。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4F5FF9E2-BF47-4729-A4F3-96E8BBC098A0}"/>
              </a:ext>
            </a:extLst>
          </p:cNvPr>
          <p:cNvCxnSpPr>
            <a:cxnSpLocks/>
          </p:cNvCxnSpPr>
          <p:nvPr/>
        </p:nvCxnSpPr>
        <p:spPr>
          <a:xfrm>
            <a:off x="7426916" y="2112878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8685ECE6-B2E0-4991-89FE-548BC4C13AEB}"/>
              </a:ext>
            </a:extLst>
          </p:cNvPr>
          <p:cNvSpPr txBox="1"/>
          <p:nvPr/>
        </p:nvSpPr>
        <p:spPr>
          <a:xfrm>
            <a:off x="7436563" y="1596482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B27EC6E1-DAEB-4D33-A1D4-C7A6A5C31250}"/>
              </a:ext>
            </a:extLst>
          </p:cNvPr>
          <p:cNvSpPr txBox="1"/>
          <p:nvPr/>
        </p:nvSpPr>
        <p:spPr>
          <a:xfrm>
            <a:off x="7426917" y="2123606"/>
            <a:ext cx="2763062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使用</a:t>
            </a:r>
            <a:r>
              <a:rPr lang="en-US" altLang="zh-CN" dirty="0"/>
              <a:t>Vim</a:t>
            </a:r>
            <a:r>
              <a:rPr lang="zh-CN" altLang="en-US" dirty="0"/>
              <a:t>文本编辑器创建软件仓库的配置文件。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65075AA7-6E5A-4A1E-8200-574B9B344AB9}"/>
              </a:ext>
            </a:extLst>
          </p:cNvPr>
          <p:cNvCxnSpPr>
            <a:cxnSpLocks/>
          </p:cNvCxnSpPr>
          <p:nvPr/>
        </p:nvCxnSpPr>
        <p:spPr>
          <a:xfrm>
            <a:off x="1979931" y="4251018"/>
            <a:ext cx="276306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0BA760A4-EA76-4E2E-9C7C-5F64A6176701}"/>
              </a:ext>
            </a:extLst>
          </p:cNvPr>
          <p:cNvSpPr txBox="1"/>
          <p:nvPr/>
        </p:nvSpPr>
        <p:spPr>
          <a:xfrm>
            <a:off x="1901992" y="371652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F9ADF512-12B1-4C0B-9799-76BB021A9FF5}"/>
              </a:ext>
            </a:extLst>
          </p:cNvPr>
          <p:cNvSpPr txBox="1"/>
          <p:nvPr/>
        </p:nvSpPr>
        <p:spPr>
          <a:xfrm>
            <a:off x="1901992" y="4232380"/>
            <a:ext cx="2841000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动手安装</a:t>
            </a:r>
            <a:r>
              <a:rPr lang="en-US" altLang="zh-CN" dirty="0"/>
              <a:t>Apache</a:t>
            </a:r>
            <a:r>
              <a:rPr lang="zh-CN" altLang="en-US" dirty="0"/>
              <a:t>服务程序。注意，在使用</a:t>
            </a:r>
            <a:r>
              <a:rPr lang="en-US" altLang="zh-CN" dirty="0" err="1"/>
              <a:t>dnf</a:t>
            </a:r>
            <a:r>
              <a:rPr lang="zh-CN" altLang="en-US" dirty="0"/>
              <a:t>命令进行安装时，跟在命令后面的</a:t>
            </a:r>
            <a:r>
              <a:rPr lang="en-US" altLang="zh-CN" dirty="0"/>
              <a:t>Apache</a:t>
            </a:r>
            <a:r>
              <a:rPr lang="zh-CN" altLang="en-US" dirty="0"/>
              <a:t>服务的软件包名称为</a:t>
            </a:r>
            <a:r>
              <a:rPr lang="en-US" altLang="zh-CN" dirty="0"/>
              <a:t>httpd</a:t>
            </a:r>
            <a:r>
              <a:rPr lang="zh-CN" altLang="en-US" dirty="0"/>
              <a:t>。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E7D83EC6-78CA-4DDF-AD09-F21370BE00BB}"/>
              </a:ext>
            </a:extLst>
          </p:cNvPr>
          <p:cNvCxnSpPr/>
          <p:nvPr/>
        </p:nvCxnSpPr>
        <p:spPr>
          <a:xfrm>
            <a:off x="7426919" y="4210163"/>
            <a:ext cx="27648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20C6FEE3-E4E3-4B68-A814-A44DDAFA89CF}"/>
              </a:ext>
            </a:extLst>
          </p:cNvPr>
          <p:cNvSpPr txBox="1"/>
          <p:nvPr/>
        </p:nvSpPr>
        <p:spPr>
          <a:xfrm>
            <a:off x="7436565" y="3668305"/>
            <a:ext cx="299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5AE785B2-F478-4689-8798-9BD8677D4644}"/>
              </a:ext>
            </a:extLst>
          </p:cNvPr>
          <p:cNvSpPr txBox="1"/>
          <p:nvPr/>
        </p:nvSpPr>
        <p:spPr>
          <a:xfrm>
            <a:off x="7426918" y="4191525"/>
            <a:ext cx="2763061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dirty="0"/>
              <a:t>启用</a:t>
            </a:r>
            <a:r>
              <a:rPr lang="en-US" altLang="zh-CN" dirty="0"/>
              <a:t>httpd</a:t>
            </a:r>
            <a:r>
              <a:rPr lang="zh-CN" altLang="en-US" dirty="0"/>
              <a:t>服务程序并将其加入到开机启动项中，使其能够随系统开机而运行，从而持续为用户提供</a:t>
            </a:r>
            <a:r>
              <a:rPr lang="en-US" altLang="zh-CN" dirty="0"/>
              <a:t>Web</a:t>
            </a:r>
            <a:r>
              <a:rPr lang="zh-CN" altLang="en-US" dirty="0"/>
              <a:t>服务。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0224A53-A5DC-4434-A1AA-EE451E0746DB}"/>
              </a:ext>
            </a:extLst>
          </p:cNvPr>
          <p:cNvSpPr/>
          <p:nvPr/>
        </p:nvSpPr>
        <p:spPr>
          <a:xfrm>
            <a:off x="5181599" y="226168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A670F753-5B65-4794-A102-482BBF2332C4}"/>
              </a:ext>
            </a:extLst>
          </p:cNvPr>
          <p:cNvSpPr/>
          <p:nvPr/>
        </p:nvSpPr>
        <p:spPr>
          <a:xfrm>
            <a:off x="4928680" y="1892029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68A3F76F-A7DF-42B3-AB0E-8EA64E36575B}"/>
              </a:ext>
            </a:extLst>
          </p:cNvPr>
          <p:cNvSpPr/>
          <p:nvPr/>
        </p:nvSpPr>
        <p:spPr>
          <a:xfrm>
            <a:off x="4675761" y="2261680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D5288A2A-ECB1-4540-AB3D-EB5A91E2DEEA}"/>
              </a:ext>
            </a:extLst>
          </p:cNvPr>
          <p:cNvSpPr txBox="1"/>
          <p:nvPr/>
        </p:nvSpPr>
        <p:spPr>
          <a:xfrm>
            <a:off x="5411943" y="2888061"/>
            <a:ext cx="136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70576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 animBg="1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httpd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服务程序的默认页面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97C4723-E9AA-4143-8B80-128C89F7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08" y="2353779"/>
            <a:ext cx="6432383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0702D3F5-D4CC-4636-B599-2C05D2CB2A25}"/>
              </a:ext>
            </a:extLst>
          </p:cNvPr>
          <p:cNvSpPr txBox="1"/>
          <p:nvPr/>
        </p:nvSpPr>
        <p:spPr>
          <a:xfrm>
            <a:off x="2665730" y="1305420"/>
            <a:ext cx="6860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在浏览器（这里以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浏览器为例）的地址栏中输入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http://127.0.0.1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并按回车键，就可以看到用于提供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服务的默认页面了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892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B9C94EE-C5CA-4EB8-9D3E-C8A7C8CB725B}"/>
              </a:ext>
            </a:extLst>
          </p:cNvPr>
          <p:cNvSpPr txBox="1"/>
          <p:nvPr/>
        </p:nvSpPr>
        <p:spPr>
          <a:xfrm>
            <a:off x="2240797" y="5581590"/>
            <a:ext cx="771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Configure Service File Parameters</a:t>
            </a:r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4" y="318442"/>
            <a:ext cx="450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配置服务文件参数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E7C8C123-BBA9-4176-B8F4-01895163F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80680"/>
              </p:ext>
            </p:extLst>
          </p:nvPr>
        </p:nvGraphicFramePr>
        <p:xfrm>
          <a:off x="2591080" y="1760121"/>
          <a:ext cx="7009840" cy="3337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282">
                  <a:extLst>
                    <a:ext uri="{9D8B030D-6E8A-4147-A177-3AD203B41FA5}">
                      <a16:colId xmlns:a16="http://schemas.microsoft.com/office/drawing/2014/main" xmlns="" val="208039268"/>
                    </a:ext>
                  </a:extLst>
                </a:gridCol>
                <a:gridCol w="5526558">
                  <a:extLst>
                    <a:ext uri="{9D8B030D-6E8A-4147-A177-3AD203B41FA5}">
                      <a16:colId xmlns:a16="http://schemas.microsoft.com/office/drawing/2014/main" xmlns="" val="259003784"/>
                    </a:ext>
                  </a:extLst>
                </a:gridCol>
              </a:tblGrid>
              <a:tr h="818848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文件名称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913079151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/httpd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51337357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主配置文件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/httpd/conf/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httpd.conf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3765277739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网站数据目录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/var/www/html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226781207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访问日志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E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/var/log/httpd/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access_log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1422698118"/>
                  </a:ext>
                </a:extLst>
              </a:tr>
              <a:tr h="503782">
                <a:tc>
                  <a:txBody>
                    <a:bodyPr/>
                    <a:lstStyle/>
                    <a:p>
                      <a:pPr algn="just"/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错误日志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>
                    <a:solidFill>
                      <a:srgbClr val="CBD5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/var/log/httpd/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error_log</a:t>
                      </a:r>
                      <a:endParaRPr 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xmlns="" val="228969618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F796961-72A1-4343-9C5F-0740C8292390}"/>
              </a:ext>
            </a:extLst>
          </p:cNvPr>
          <p:cNvSpPr txBox="1"/>
          <p:nvPr/>
        </p:nvSpPr>
        <p:spPr>
          <a:xfrm>
            <a:off x="4430078" y="5544451"/>
            <a:ext cx="33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系统中的配置文件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8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2462</Words>
  <Application>Microsoft Office PowerPoint</Application>
  <PresentationFormat>自定义</PresentationFormat>
  <Paragraphs>302</Paragraphs>
  <Slides>33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Caesar</cp:lastModifiedBy>
  <cp:revision>459</cp:revision>
  <dcterms:created xsi:type="dcterms:W3CDTF">2015-03-26T07:55:48Z</dcterms:created>
  <dcterms:modified xsi:type="dcterms:W3CDTF">2021-09-14T01:12:25Z</dcterms:modified>
  <cp:category>PPTS</cp:category>
</cp:coreProperties>
</file>